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1" r:id="rId4"/>
    <p:sldId id="258" r:id="rId5"/>
    <p:sldId id="262" r:id="rId6"/>
    <p:sldId id="263" r:id="rId7"/>
    <p:sldId id="264" r:id="rId8"/>
    <p:sldId id="265" r:id="rId9"/>
    <p:sldId id="266" r:id="rId10"/>
    <p:sldId id="260" r:id="rId11"/>
    <p:sldId id="267" r:id="rId12"/>
    <p:sldId id="271" r:id="rId13"/>
    <p:sldId id="268" r:id="rId14"/>
    <p:sldId id="269" r:id="rId15"/>
    <p:sldId id="270" r:id="rId16"/>
    <p:sldId id="275" r:id="rId17"/>
    <p:sldId id="276" r:id="rId18"/>
    <p:sldId id="277" r:id="rId19"/>
    <p:sldId id="272" r:id="rId20"/>
    <p:sldId id="273" r:id="rId21"/>
    <p:sldId id="278" r:id="rId22"/>
    <p:sldId id="280" r:id="rId23"/>
    <p:sldId id="281" r:id="rId24"/>
    <p:sldId id="274"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77B63DB-EFA9-4902-ACC2-8A7DF0DC98F1}" type="datetimeFigureOut">
              <a:rPr lang="en-US" smtClean="0"/>
              <a:t>1/10/2017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9DA15CA-CF2F-4E84-A4BA-4E59742808D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7B63DB-EFA9-4902-ACC2-8A7DF0DC98F1}" type="datetimeFigureOut">
              <a:rPr lang="en-US" smtClean="0"/>
              <a:t>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77B63DB-EFA9-4902-ACC2-8A7DF0DC98F1}" type="datetimeFigureOut">
              <a:rPr lang="en-US" smtClean="0"/>
              <a:t>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A15CA-CF2F-4E84-A4BA-4E59742808D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77B63DB-EFA9-4902-ACC2-8A7DF0DC98F1}" type="datetimeFigureOut">
              <a:rPr lang="en-US" smtClean="0"/>
              <a:t>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77B63DB-EFA9-4902-ACC2-8A7DF0DC98F1}" type="datetimeFigureOut">
              <a:rPr lang="en-US" smtClean="0"/>
              <a:t>1/10/2017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77B63DB-EFA9-4902-ACC2-8A7DF0DC98F1}" type="datetimeFigureOut">
              <a:rPr lang="en-US" smtClean="0"/>
              <a:t>1/10/2017</a:t>
            </a:fld>
            <a:endParaRPr lang="en-US"/>
          </a:p>
        </p:txBody>
      </p:sp>
      <p:sp>
        <p:nvSpPr>
          <p:cNvPr id="8" name="Slide Number Placeholder 7"/>
          <p:cNvSpPr>
            <a:spLocks noGrp="1"/>
          </p:cNvSpPr>
          <p:nvPr>
            <p:ph type="sldNum" sz="quarter" idx="11"/>
          </p:nvPr>
        </p:nvSpPr>
        <p:spPr/>
        <p:txBody>
          <a:bodyPr/>
          <a:lstStyle/>
          <a:p>
            <a:fld id="{49DA15CA-CF2F-4E84-A4BA-4E59742808D3}"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B63DB-EFA9-4902-ACC2-8A7DF0DC98F1}" type="datetimeFigureOut">
              <a:rPr lang="en-US" smtClean="0"/>
              <a:t>1/10/2017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77B63DB-EFA9-4902-ACC2-8A7DF0DC98F1}" type="datetimeFigureOut">
              <a:rPr lang="en-US" smtClean="0"/>
              <a:t>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9DA15CA-CF2F-4E84-A4BA-4E59742808D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577B63DB-EFA9-4902-ACC2-8A7DF0DC98F1}" type="datetimeFigureOut">
              <a:rPr lang="en-US" smtClean="0"/>
              <a:t>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7B63DB-EFA9-4902-ACC2-8A7DF0DC98F1}" type="datetimeFigureOut">
              <a:rPr lang="en-US" smtClean="0"/>
              <a:t>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7B63DB-EFA9-4902-ACC2-8A7DF0DC98F1}" type="datetimeFigureOut">
              <a:rPr lang="en-US" smtClean="0"/>
              <a:t>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A15CA-CF2F-4E84-A4BA-4E59742808D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77B63DB-EFA9-4902-ACC2-8A7DF0DC98F1}" type="datetimeFigureOut">
              <a:rPr lang="en-US" smtClean="0"/>
              <a:t>1/10/2017</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9DA15CA-CF2F-4E84-A4BA-4E59742808D3}"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himnosenpantalla.com/" TargetMode="External"/><Relationship Id="rId2" Type="http://schemas.openxmlformats.org/officeDocument/2006/relationships/hyperlink" Target="http://www.cantosespirituale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panliterature.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regresandoalabiblia.com/folletosbible-tracts/" TargetMode="External"/><Relationship Id="rId2" Type="http://schemas.openxmlformats.org/officeDocument/2006/relationships/hyperlink" Target="http://www.regresandoalabiblia.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11375"/>
            <a:ext cx="7924800" cy="1470025"/>
          </a:xfrm>
        </p:spPr>
        <p:txBody>
          <a:bodyPr>
            <a:normAutofit fontScale="90000"/>
          </a:bodyPr>
          <a:lstStyle/>
          <a:p>
            <a:r>
              <a:rPr lang="en-US" sz="6000" b="1" dirty="0"/>
              <a:t>STARTING A SPANISH MINISTRY IN YOUR CONGREGATION</a:t>
            </a:r>
            <a:r>
              <a:rPr lang="en-US" dirty="0"/>
              <a:t/>
            </a:r>
            <a:br>
              <a:rPr lang="en-US" dirty="0"/>
            </a:br>
            <a:endParaRPr lang="en-US" dirty="0"/>
          </a:p>
        </p:txBody>
      </p:sp>
    </p:spTree>
    <p:extLst>
      <p:ext uri="{BB962C8B-B14F-4D97-AF65-F5344CB8AC3E}">
        <p14:creationId xmlns:p14="http://schemas.microsoft.com/office/powerpoint/2010/main" val="3806196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dirty="0"/>
              <a:t>We as Christians have the command to reach out and preach the gospel to every creature (Mark </a:t>
            </a:r>
            <a:r>
              <a:rPr lang="en-US" dirty="0" smtClean="0"/>
              <a:t>16:15; Matthew 28:18-20).</a:t>
            </a:r>
            <a:endParaRPr lang="en-US" dirty="0"/>
          </a:p>
          <a:p>
            <a:pPr lvl="0"/>
            <a:r>
              <a:rPr lang="en-US" dirty="0"/>
              <a:t>The Spanish-speaking community in the United States continues to grow in leaps and bounds! </a:t>
            </a:r>
          </a:p>
          <a:p>
            <a:pPr lvl="0"/>
            <a:r>
              <a:rPr lang="en-US" dirty="0"/>
              <a:t>Even if the Spanish-speaking community in the United States were just one percent in the general population, we still have the need and the command to reach out to them. </a:t>
            </a:r>
          </a:p>
        </p:txBody>
      </p:sp>
      <p:sp>
        <p:nvSpPr>
          <p:cNvPr id="4" name="Title 3"/>
          <p:cNvSpPr>
            <a:spLocks noGrp="1"/>
          </p:cNvSpPr>
          <p:nvPr>
            <p:ph type="title"/>
          </p:nvPr>
        </p:nvSpPr>
        <p:spPr/>
        <p:txBody>
          <a:bodyPr/>
          <a:lstStyle/>
          <a:p>
            <a:r>
              <a:rPr lang="en-US" b="1" dirty="0" smtClean="0">
                <a:solidFill>
                  <a:srgbClr val="FFFF00"/>
                </a:solidFill>
              </a:rPr>
              <a:t>OUR RESPONSIBILITY:</a:t>
            </a:r>
            <a:endParaRPr lang="en-US" b="1" dirty="0">
              <a:solidFill>
                <a:srgbClr val="FFFF00"/>
              </a:solidFill>
            </a:endParaRPr>
          </a:p>
        </p:txBody>
      </p:sp>
    </p:spTree>
    <p:extLst>
      <p:ext uri="{BB962C8B-B14F-4D97-AF65-F5344CB8AC3E}">
        <p14:creationId xmlns:p14="http://schemas.microsoft.com/office/powerpoint/2010/main" val="116957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OVERVIEW OF OUR LESSON:</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The need to reach out to the Spanish-speaking community.</a:t>
            </a:r>
          </a:p>
          <a:p>
            <a:r>
              <a:rPr lang="en-US" dirty="0" smtClean="0"/>
              <a:t>The seriousness of the decision to start a Spanish-speaking ministry in your local congregation.</a:t>
            </a:r>
          </a:p>
          <a:p>
            <a:r>
              <a:rPr lang="en-US" dirty="0" smtClean="0"/>
              <a:t>Additional things needed to start a Spanish-speaking ministry.</a:t>
            </a:r>
          </a:p>
          <a:p>
            <a:r>
              <a:rPr lang="en-US" dirty="0" smtClean="0"/>
              <a:t>What to do when elders do not speak the language</a:t>
            </a:r>
            <a:r>
              <a:rPr lang="en-US" dirty="0" smtClean="0"/>
              <a:t>.</a:t>
            </a:r>
          </a:p>
          <a:p>
            <a:r>
              <a:rPr lang="en-US" dirty="0" smtClean="0"/>
              <a:t>Practical principles for numerical growth</a:t>
            </a:r>
            <a:endParaRPr lang="en-US" dirty="0"/>
          </a:p>
        </p:txBody>
      </p:sp>
    </p:spTree>
    <p:extLst>
      <p:ext uri="{BB962C8B-B14F-4D97-AF65-F5344CB8AC3E}">
        <p14:creationId xmlns:p14="http://schemas.microsoft.com/office/powerpoint/2010/main" val="2134635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057400"/>
            <a:ext cx="7467600" cy="2667000"/>
          </a:xfrm>
        </p:spPr>
        <p:txBody>
          <a:bodyPr/>
          <a:lstStyle/>
          <a:p>
            <a:pPr marL="36576" indent="0" algn="ctr">
              <a:buNone/>
            </a:pPr>
            <a:r>
              <a:rPr lang="en-US" sz="4400" b="1" dirty="0">
                <a:solidFill>
                  <a:srgbClr val="FFFF00"/>
                </a:solidFill>
              </a:rPr>
              <a:t>THE NEED TO REACH OUT TO THE SPANISH-SPEAKING COMMUNITY </a:t>
            </a:r>
            <a:endParaRPr lang="en-US" sz="4400" dirty="0">
              <a:solidFill>
                <a:srgbClr val="FFFF00"/>
              </a:solidFill>
            </a:endParaRPr>
          </a:p>
          <a:p>
            <a:pPr marL="36576" indent="0">
              <a:buNone/>
            </a:pPr>
            <a:endParaRPr lang="en-US" dirty="0"/>
          </a:p>
        </p:txBody>
      </p:sp>
    </p:spTree>
    <p:extLst>
      <p:ext uri="{BB962C8B-B14F-4D97-AF65-F5344CB8AC3E}">
        <p14:creationId xmlns:p14="http://schemas.microsoft.com/office/powerpoint/2010/main" val="3780914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7467600" cy="5135563"/>
          </a:xfrm>
        </p:spPr>
        <p:txBody>
          <a:bodyPr>
            <a:normAutofit fontScale="92500" lnSpcReduction="10000"/>
          </a:bodyPr>
          <a:lstStyle/>
          <a:p>
            <a:pPr lvl="0"/>
            <a:r>
              <a:rPr lang="en-US" dirty="0"/>
              <a:t>Elders and congregations </a:t>
            </a:r>
            <a:r>
              <a:rPr lang="en-US" dirty="0" smtClean="0"/>
              <a:t>must consider </a:t>
            </a:r>
            <a:r>
              <a:rPr lang="en-US" dirty="0"/>
              <a:t>the </a:t>
            </a:r>
            <a:r>
              <a:rPr lang="en-US" dirty="0" smtClean="0"/>
              <a:t>present need in the community to reach out to the Spanish population.</a:t>
            </a:r>
            <a:endParaRPr lang="en-US" dirty="0"/>
          </a:p>
          <a:p>
            <a:pPr lvl="0"/>
            <a:r>
              <a:rPr lang="en-US" dirty="0"/>
              <a:t>The community must be examined to find out the need to reach out to those who do not speak our language.</a:t>
            </a:r>
          </a:p>
          <a:p>
            <a:pPr lvl="0"/>
            <a:r>
              <a:rPr lang="en-US" dirty="0"/>
              <a:t>There may be Spanish families visiting some congregations that do not speak the English language and who may be looking for a place to worship.</a:t>
            </a:r>
          </a:p>
          <a:p>
            <a:pPr lvl="0"/>
            <a:r>
              <a:rPr lang="en-US" dirty="0"/>
              <a:t>Therefore, the need to reach out must be prayerfully considered. </a:t>
            </a:r>
          </a:p>
          <a:p>
            <a:endParaRPr lang="en-US" dirty="0"/>
          </a:p>
        </p:txBody>
      </p:sp>
    </p:spTree>
    <p:extLst>
      <p:ext uri="{BB962C8B-B14F-4D97-AF65-F5344CB8AC3E}">
        <p14:creationId xmlns:p14="http://schemas.microsoft.com/office/powerpoint/2010/main" val="388034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1"/>
            <a:ext cx="7467600" cy="2895600"/>
          </a:xfrm>
        </p:spPr>
        <p:txBody>
          <a:bodyPr/>
          <a:lstStyle/>
          <a:p>
            <a:pPr marL="36576" indent="0">
              <a:buNone/>
            </a:pPr>
            <a:r>
              <a:rPr lang="en-US" sz="3200" b="1" dirty="0">
                <a:solidFill>
                  <a:srgbClr val="FFFF00"/>
                </a:solidFill>
              </a:rPr>
              <a:t>THE SERIOUSNESS OF THE DECISION TO START A SPANISH-SPEAKING MINISTRY IN YOUR CONGREGATION MUST BE CONSIDERED </a:t>
            </a:r>
            <a:endParaRPr lang="en-US" sz="3200" dirty="0">
              <a:solidFill>
                <a:srgbClr val="FFFF00"/>
              </a:solidFill>
            </a:endParaRPr>
          </a:p>
          <a:p>
            <a:endParaRPr lang="en-US" dirty="0"/>
          </a:p>
        </p:txBody>
      </p:sp>
    </p:spTree>
    <p:extLst>
      <p:ext uri="{BB962C8B-B14F-4D97-AF65-F5344CB8AC3E}">
        <p14:creationId xmlns:p14="http://schemas.microsoft.com/office/powerpoint/2010/main" val="3363788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467600" cy="5638800"/>
          </a:xfrm>
        </p:spPr>
        <p:txBody>
          <a:bodyPr>
            <a:normAutofit fontScale="92500" lnSpcReduction="10000"/>
          </a:bodyPr>
          <a:lstStyle/>
          <a:p>
            <a:pPr lvl="0"/>
            <a:r>
              <a:rPr lang="en-US" sz="3200" dirty="0"/>
              <a:t>Elders must be in full agreement to start a Spanish ministry.</a:t>
            </a:r>
            <a:endParaRPr lang="en-US" sz="2800" dirty="0"/>
          </a:p>
          <a:p>
            <a:pPr lvl="0"/>
            <a:r>
              <a:rPr lang="en-US" sz="3200" dirty="0"/>
              <a:t>The congregation must be in the same page with the elders when starting a Spanish ministry.</a:t>
            </a:r>
            <a:endParaRPr lang="en-US" sz="2800" dirty="0"/>
          </a:p>
          <a:p>
            <a:pPr lvl="1"/>
            <a:r>
              <a:rPr lang="en-US" sz="2800" dirty="0"/>
              <a:t>Some in the congregation may not be in favor of starting a Spanish ministry.</a:t>
            </a:r>
            <a:endParaRPr lang="en-US" sz="2400" dirty="0"/>
          </a:p>
          <a:p>
            <a:pPr lvl="0"/>
            <a:r>
              <a:rPr lang="en-US" sz="3200" dirty="0"/>
              <a:t>If the elders and the congregation are not in favor of starting a Spanish ministry, then such should not be done. </a:t>
            </a:r>
            <a:endParaRPr lang="en-US" sz="2800" dirty="0"/>
          </a:p>
          <a:p>
            <a:pPr lvl="1"/>
            <a:r>
              <a:rPr lang="en-US" sz="2800" dirty="0"/>
              <a:t>More harm may be done than good if a true desire to start a Spanish ministry is not there.</a:t>
            </a:r>
            <a:endParaRPr lang="en-US" sz="2400" dirty="0"/>
          </a:p>
          <a:p>
            <a:endParaRPr lang="en-US" dirty="0"/>
          </a:p>
        </p:txBody>
      </p:sp>
    </p:spTree>
    <p:extLst>
      <p:ext uri="{BB962C8B-B14F-4D97-AF65-F5344CB8AC3E}">
        <p14:creationId xmlns:p14="http://schemas.microsoft.com/office/powerpoint/2010/main" val="620305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467600" cy="5638800"/>
          </a:xfrm>
        </p:spPr>
        <p:txBody>
          <a:bodyPr>
            <a:normAutofit/>
          </a:bodyPr>
          <a:lstStyle/>
          <a:p>
            <a:pPr lvl="0"/>
            <a:r>
              <a:rPr lang="en-US" dirty="0"/>
              <a:t>From experience, I have been in places where some in the congregation were not in favor of having a Spanish ministry within their facilities, and their wrong attitude pretty much ran people away.</a:t>
            </a:r>
          </a:p>
          <a:p>
            <a:pPr lvl="0"/>
            <a:r>
              <a:rPr lang="en-US" dirty="0"/>
              <a:t>Some members even left the congregation when a Spanish ministry was started in the congregation. </a:t>
            </a:r>
          </a:p>
          <a:p>
            <a:pPr lvl="0"/>
            <a:r>
              <a:rPr lang="en-US" dirty="0"/>
              <a:t>Therefore, everyone must be in full agreement of starting a Spanish ministry.</a:t>
            </a:r>
          </a:p>
          <a:p>
            <a:endParaRPr lang="en-US" dirty="0"/>
          </a:p>
        </p:txBody>
      </p:sp>
    </p:spTree>
    <p:extLst>
      <p:ext uri="{BB962C8B-B14F-4D97-AF65-F5344CB8AC3E}">
        <p14:creationId xmlns:p14="http://schemas.microsoft.com/office/powerpoint/2010/main" val="1722046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7467600" cy="4906963"/>
          </a:xfrm>
        </p:spPr>
        <p:txBody>
          <a:bodyPr/>
          <a:lstStyle/>
          <a:p>
            <a:pPr marL="36576" indent="0">
              <a:buNone/>
            </a:pPr>
            <a:r>
              <a:rPr lang="en-US" sz="5400" b="1" dirty="0">
                <a:solidFill>
                  <a:srgbClr val="FFFF00"/>
                </a:solidFill>
              </a:rPr>
              <a:t>ADDITIONAL </a:t>
            </a:r>
            <a:r>
              <a:rPr lang="en-US" sz="5400" b="1" dirty="0" smtClean="0">
                <a:solidFill>
                  <a:srgbClr val="FFFF00"/>
                </a:solidFill>
              </a:rPr>
              <a:t>FACTORS NEEDED </a:t>
            </a:r>
            <a:r>
              <a:rPr lang="en-US" sz="5400" b="1" dirty="0">
                <a:solidFill>
                  <a:srgbClr val="FFFF00"/>
                </a:solidFill>
              </a:rPr>
              <a:t>TO START A SPANISH MINISTRY IN YOUR CONGREGATION</a:t>
            </a:r>
            <a:endParaRPr lang="en-US" sz="5400" dirty="0">
              <a:solidFill>
                <a:srgbClr val="FFFF00"/>
              </a:solidFill>
            </a:endParaRPr>
          </a:p>
          <a:p>
            <a:pPr marL="36576" indent="0">
              <a:buNone/>
            </a:pPr>
            <a:endParaRPr lang="en-US" dirty="0"/>
          </a:p>
        </p:txBody>
      </p:sp>
    </p:spTree>
    <p:extLst>
      <p:ext uri="{BB962C8B-B14F-4D97-AF65-F5344CB8AC3E}">
        <p14:creationId xmlns:p14="http://schemas.microsoft.com/office/powerpoint/2010/main" val="2459695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562600"/>
          </a:xfrm>
        </p:spPr>
        <p:txBody>
          <a:bodyPr>
            <a:normAutofit fontScale="92500"/>
          </a:bodyPr>
          <a:lstStyle/>
          <a:p>
            <a:pPr lvl="0"/>
            <a:r>
              <a:rPr lang="en-US" sz="3200" b="1" i="1" dirty="0">
                <a:solidFill>
                  <a:srgbClr val="FFFF00"/>
                </a:solidFill>
              </a:rPr>
              <a:t>A meeting place where services in Spanish can be conducted.</a:t>
            </a:r>
            <a:endParaRPr lang="en-US" sz="2800" i="1" dirty="0">
              <a:solidFill>
                <a:srgbClr val="FFFF00"/>
              </a:solidFill>
            </a:endParaRPr>
          </a:p>
          <a:p>
            <a:pPr lvl="1"/>
            <a:r>
              <a:rPr lang="en-US" sz="3200" dirty="0"/>
              <a:t>Suggestions: </a:t>
            </a:r>
            <a:endParaRPr lang="en-US" sz="2800" dirty="0"/>
          </a:p>
          <a:p>
            <a:pPr lvl="2"/>
            <a:r>
              <a:rPr lang="en-US" sz="2800" dirty="0"/>
              <a:t>Converting a classroom or multipurpose room into a place of worship. </a:t>
            </a:r>
            <a:endParaRPr lang="en-US" dirty="0"/>
          </a:p>
          <a:p>
            <a:pPr lvl="2"/>
            <a:r>
              <a:rPr lang="en-US" sz="2800" dirty="0"/>
              <a:t>Meeting at different times for English and Spanish services so each group can have access to the same auditorium.</a:t>
            </a:r>
            <a:endParaRPr lang="en-US" dirty="0"/>
          </a:p>
          <a:p>
            <a:pPr lvl="2"/>
            <a:r>
              <a:rPr lang="en-US" sz="2800" dirty="0"/>
              <a:t>Having a combined bilingual worship service.</a:t>
            </a:r>
            <a:endParaRPr lang="en-US" dirty="0"/>
          </a:p>
          <a:p>
            <a:pPr lvl="3"/>
            <a:r>
              <a:rPr lang="en-US" sz="2400" dirty="0"/>
              <a:t>Bilingual services can be done on a weekly basis, or once a month.</a:t>
            </a:r>
            <a:endParaRPr lang="en-US" dirty="0"/>
          </a:p>
          <a:p>
            <a:endParaRPr lang="en-US" dirty="0"/>
          </a:p>
        </p:txBody>
      </p:sp>
    </p:spTree>
    <p:extLst>
      <p:ext uri="{BB962C8B-B14F-4D97-AF65-F5344CB8AC3E}">
        <p14:creationId xmlns:p14="http://schemas.microsoft.com/office/powerpoint/2010/main" val="1917334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467600" cy="5715000"/>
          </a:xfrm>
        </p:spPr>
        <p:txBody>
          <a:bodyPr>
            <a:normAutofit fontScale="85000" lnSpcReduction="20000"/>
          </a:bodyPr>
          <a:lstStyle/>
          <a:p>
            <a:pPr lvl="0"/>
            <a:r>
              <a:rPr lang="en-US" sz="3300" b="1" i="1" dirty="0">
                <a:solidFill>
                  <a:srgbClr val="FFFF00"/>
                </a:solidFill>
              </a:rPr>
              <a:t>Spanish Bibles and songbooks.</a:t>
            </a:r>
            <a:endParaRPr lang="en-US" sz="3300" i="1" dirty="0">
              <a:solidFill>
                <a:srgbClr val="FFFF00"/>
              </a:solidFill>
            </a:endParaRPr>
          </a:p>
          <a:p>
            <a:pPr lvl="1"/>
            <a:r>
              <a:rPr lang="en-US" sz="2800" dirty="0"/>
              <a:t>Hardback Bibles can be purchased at an economical price.</a:t>
            </a:r>
            <a:endParaRPr lang="en-US" sz="2400" dirty="0"/>
          </a:p>
          <a:p>
            <a:pPr lvl="1"/>
            <a:r>
              <a:rPr lang="en-US" sz="2800" dirty="0"/>
              <a:t>Songbooks can be purchased at $13.50 </a:t>
            </a:r>
            <a:r>
              <a:rPr lang="en-US" sz="2800" dirty="0" smtClean="0"/>
              <a:t>each. </a:t>
            </a:r>
            <a:r>
              <a:rPr lang="en-US" sz="2800" dirty="0"/>
              <a:t>Such may be ordered online through: </a:t>
            </a:r>
            <a:r>
              <a:rPr lang="en-US" sz="2800" u="sng" dirty="0">
                <a:hlinkClick r:id="rId2"/>
              </a:rPr>
              <a:t>www.cantosespirituales.com</a:t>
            </a:r>
            <a:r>
              <a:rPr lang="en-US" sz="2800" dirty="0"/>
              <a:t> </a:t>
            </a:r>
            <a:endParaRPr lang="en-US" sz="2400" dirty="0"/>
          </a:p>
          <a:p>
            <a:pPr lvl="1"/>
            <a:r>
              <a:rPr lang="en-US" sz="2800" dirty="0"/>
              <a:t>PowerPoint slides can also be purchased at about $200 ? (</a:t>
            </a:r>
            <a:r>
              <a:rPr lang="en-US" sz="2800" u="sng" dirty="0">
                <a:hlinkClick r:id="rId3"/>
              </a:rPr>
              <a:t>http://www.himnosenpantalla.com/</a:t>
            </a:r>
            <a:r>
              <a:rPr lang="en-US" sz="2800" dirty="0"/>
              <a:t>) </a:t>
            </a:r>
            <a:endParaRPr lang="en-US" sz="2400" dirty="0"/>
          </a:p>
          <a:p>
            <a:pPr lvl="1"/>
            <a:r>
              <a:rPr lang="en-US" sz="2800" dirty="0"/>
              <a:t>The Spanish Bible most commonly used among Spanish-speaking people is the Reina Valera 1960. Some use La </a:t>
            </a:r>
            <a:r>
              <a:rPr lang="en-US" sz="2800" dirty="0" err="1"/>
              <a:t>Biblia</a:t>
            </a:r>
            <a:r>
              <a:rPr lang="en-US" sz="2800" dirty="0"/>
              <a:t> de las Americas (New American Standard).</a:t>
            </a:r>
            <a:endParaRPr lang="en-US" sz="2400" dirty="0"/>
          </a:p>
          <a:p>
            <a:pPr lvl="1"/>
            <a:r>
              <a:rPr lang="en-US" sz="2800" dirty="0"/>
              <a:t>There are bilingual Bibles: The New King James Bible and Reina Valera 1960 are available. Also, the New American Standard Bible and La </a:t>
            </a:r>
            <a:r>
              <a:rPr lang="en-US" sz="2800" dirty="0" err="1"/>
              <a:t>Biblia</a:t>
            </a:r>
            <a:r>
              <a:rPr lang="en-US" sz="2800" dirty="0"/>
              <a:t> de las Americas. </a:t>
            </a:r>
            <a:endParaRPr lang="en-US" sz="2400" dirty="0"/>
          </a:p>
          <a:p>
            <a:endParaRPr lang="en-US" dirty="0"/>
          </a:p>
        </p:txBody>
      </p:sp>
    </p:spTree>
    <p:extLst>
      <p:ext uri="{BB962C8B-B14F-4D97-AF65-F5344CB8AC3E}">
        <p14:creationId xmlns:p14="http://schemas.microsoft.com/office/powerpoint/2010/main" val="657177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467600" cy="5181600"/>
          </a:xfrm>
        </p:spPr>
        <p:txBody>
          <a:bodyPr>
            <a:normAutofit/>
          </a:bodyPr>
          <a:lstStyle/>
          <a:p>
            <a:pPr lvl="0"/>
            <a:r>
              <a:rPr lang="en-US" sz="3200" b="1" i="1" dirty="0">
                <a:solidFill>
                  <a:srgbClr val="FFFF00"/>
                </a:solidFill>
              </a:rPr>
              <a:t>Communion trays.</a:t>
            </a:r>
            <a:endParaRPr lang="en-US" sz="2800" i="1" dirty="0">
              <a:solidFill>
                <a:srgbClr val="FFFF00"/>
              </a:solidFill>
            </a:endParaRPr>
          </a:p>
          <a:p>
            <a:pPr lvl="1"/>
            <a:r>
              <a:rPr lang="en-US" sz="2800" dirty="0"/>
              <a:t>Same communion trays may be used if services are conducted in a bilingual fashion or if the services take place at a different time. </a:t>
            </a:r>
            <a:endParaRPr lang="en-US" sz="2400" dirty="0"/>
          </a:p>
          <a:p>
            <a:endParaRPr lang="en-US" dirty="0"/>
          </a:p>
        </p:txBody>
      </p:sp>
    </p:spTree>
    <p:extLst>
      <p:ext uri="{BB962C8B-B14F-4D97-AF65-F5344CB8AC3E}">
        <p14:creationId xmlns:p14="http://schemas.microsoft.com/office/powerpoint/2010/main" val="727839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467600" cy="5287963"/>
          </a:xfrm>
        </p:spPr>
        <p:txBody>
          <a:bodyPr>
            <a:normAutofit/>
          </a:bodyPr>
          <a:lstStyle/>
          <a:p>
            <a:pPr lvl="0"/>
            <a:r>
              <a:rPr lang="en-US" sz="3200" b="1" i="1" dirty="0">
                <a:solidFill>
                  <a:srgbClr val="FFFF00"/>
                </a:solidFill>
              </a:rPr>
              <a:t>A visible Spanish sign outside the church building which advertises the Spanish services. </a:t>
            </a:r>
            <a:endParaRPr lang="en-US" sz="2800" i="1" dirty="0">
              <a:solidFill>
                <a:srgbClr val="FFFF00"/>
              </a:solidFill>
            </a:endParaRPr>
          </a:p>
          <a:p>
            <a:pPr lvl="1"/>
            <a:r>
              <a:rPr lang="en-US" sz="2800" dirty="0"/>
              <a:t>Most of the time people don’t even know there are Spanish services offered within the facilities. This is due to a sign which promotes Spanish services not being in place.</a:t>
            </a:r>
            <a:endParaRPr lang="en-US" sz="2400" dirty="0"/>
          </a:p>
          <a:p>
            <a:pPr lvl="1"/>
            <a:r>
              <a:rPr lang="en-US" sz="2800" dirty="0"/>
              <a:t>This sign could be a banner or a permanent metal sign.</a:t>
            </a:r>
            <a:endParaRPr lang="en-US" sz="2400" dirty="0"/>
          </a:p>
          <a:p>
            <a:endParaRPr lang="en-US" dirty="0"/>
          </a:p>
        </p:txBody>
      </p:sp>
    </p:spTree>
    <p:extLst>
      <p:ext uri="{BB962C8B-B14F-4D97-AF65-F5344CB8AC3E}">
        <p14:creationId xmlns:p14="http://schemas.microsoft.com/office/powerpoint/2010/main" val="2427804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467600" cy="5287963"/>
          </a:xfrm>
        </p:spPr>
        <p:txBody>
          <a:bodyPr/>
          <a:lstStyle/>
          <a:p>
            <a:pPr lvl="0"/>
            <a:r>
              <a:rPr lang="en-US" sz="3200" b="1" i="1" dirty="0">
                <a:solidFill>
                  <a:srgbClr val="FFFF00"/>
                </a:solidFill>
              </a:rPr>
              <a:t>Promote the Spanish services through Facebook, websites, </a:t>
            </a:r>
            <a:r>
              <a:rPr lang="en-US" sz="3200" b="1" i="1" dirty="0" smtClean="0">
                <a:solidFill>
                  <a:srgbClr val="FFFF00"/>
                </a:solidFill>
              </a:rPr>
              <a:t>flyers, </a:t>
            </a:r>
            <a:r>
              <a:rPr lang="en-US" sz="3200" b="1" i="1" dirty="0" smtClean="0">
                <a:solidFill>
                  <a:srgbClr val="FFFF00"/>
                </a:solidFill>
              </a:rPr>
              <a:t>etc</a:t>
            </a:r>
            <a:r>
              <a:rPr lang="en-US" sz="3200" b="1" i="1" dirty="0">
                <a:solidFill>
                  <a:srgbClr val="FFFF00"/>
                </a:solidFill>
              </a:rPr>
              <a:t>.</a:t>
            </a:r>
            <a:endParaRPr lang="en-US" sz="2800" i="1" dirty="0">
              <a:solidFill>
                <a:srgbClr val="FFFF00"/>
              </a:solidFill>
            </a:endParaRPr>
          </a:p>
          <a:p>
            <a:pPr lvl="1"/>
            <a:r>
              <a:rPr lang="en-US" sz="2800" dirty="0"/>
              <a:t>Let people know there is an opportunity to learn about the gospel in the Spanish language at the local congregation. </a:t>
            </a:r>
            <a:endParaRPr lang="en-US" sz="2400" dirty="0"/>
          </a:p>
          <a:p>
            <a:pPr lvl="1"/>
            <a:r>
              <a:rPr lang="en-US" sz="2800" dirty="0"/>
              <a:t>If possible, try to have a radio program through a local station. This is a good way to promote the new established Spanish services. </a:t>
            </a:r>
            <a:endParaRPr lang="en-US" sz="2400" dirty="0"/>
          </a:p>
          <a:p>
            <a:endParaRPr lang="en-US" dirty="0"/>
          </a:p>
        </p:txBody>
      </p:sp>
    </p:spTree>
    <p:extLst>
      <p:ext uri="{BB962C8B-B14F-4D97-AF65-F5344CB8AC3E}">
        <p14:creationId xmlns:p14="http://schemas.microsoft.com/office/powerpoint/2010/main" val="151709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467600" cy="5592763"/>
          </a:xfrm>
        </p:spPr>
        <p:txBody>
          <a:bodyPr>
            <a:normAutofit fontScale="92500" lnSpcReduction="10000"/>
          </a:bodyPr>
          <a:lstStyle/>
          <a:p>
            <a:pPr lvl="0"/>
            <a:r>
              <a:rPr lang="en-US" sz="3200" b="1" i="1" dirty="0">
                <a:solidFill>
                  <a:srgbClr val="FFFF00"/>
                </a:solidFill>
              </a:rPr>
              <a:t>Literature in Spanish to teach the Gospel and efforts to reach out</a:t>
            </a:r>
            <a:endParaRPr lang="en-US" sz="2800" b="1" i="1" dirty="0">
              <a:solidFill>
                <a:srgbClr val="FFFF00"/>
              </a:solidFill>
            </a:endParaRPr>
          </a:p>
          <a:p>
            <a:pPr lvl="1"/>
            <a:r>
              <a:rPr lang="en-US" sz="2800" dirty="0"/>
              <a:t>There are places where Spanish literature may be purchased for the purpose of evangelism.</a:t>
            </a:r>
            <a:endParaRPr lang="en-US" sz="2400" dirty="0"/>
          </a:p>
          <a:p>
            <a:pPr lvl="1"/>
            <a:r>
              <a:rPr lang="en-US" sz="2800" u="sng" dirty="0">
                <a:hlinkClick r:id="rId2"/>
              </a:rPr>
              <a:t>http://spanliterature.com/</a:t>
            </a:r>
            <a:r>
              <a:rPr lang="en-US" sz="2800" dirty="0"/>
              <a:t> </a:t>
            </a:r>
            <a:endParaRPr lang="en-US" sz="2400" dirty="0"/>
          </a:p>
          <a:p>
            <a:pPr lvl="1"/>
            <a:r>
              <a:rPr lang="en-US" sz="2800" dirty="0"/>
              <a:t>I, personally, have two tracts I have written: (1) The New Testament Church, and (2) The Plan of Salvation. You may print and use these tracts for the purpose of evangelism.</a:t>
            </a:r>
            <a:endParaRPr lang="en-US" sz="2400" dirty="0"/>
          </a:p>
          <a:p>
            <a:pPr lvl="1"/>
            <a:r>
              <a:rPr lang="en-US" sz="2800" dirty="0"/>
              <a:t>I, also, have a Bible correspondence course which takes people through the plan of salvation and the New Testament Church.</a:t>
            </a:r>
            <a:endParaRPr lang="en-US" sz="2400" dirty="0"/>
          </a:p>
          <a:p>
            <a:endParaRPr lang="en-US" dirty="0"/>
          </a:p>
        </p:txBody>
      </p:sp>
    </p:spTree>
    <p:extLst>
      <p:ext uri="{BB962C8B-B14F-4D97-AF65-F5344CB8AC3E}">
        <p14:creationId xmlns:p14="http://schemas.microsoft.com/office/powerpoint/2010/main" val="3058168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467600" cy="5592763"/>
          </a:xfrm>
        </p:spPr>
        <p:txBody>
          <a:bodyPr>
            <a:normAutofit lnSpcReduction="10000"/>
          </a:bodyPr>
          <a:lstStyle/>
          <a:p>
            <a:pPr lvl="1"/>
            <a:r>
              <a:rPr lang="en-US" sz="3600" b="1" i="1" dirty="0">
                <a:solidFill>
                  <a:srgbClr val="FFFF00"/>
                </a:solidFill>
              </a:rPr>
              <a:t>My website is: </a:t>
            </a:r>
            <a:r>
              <a:rPr lang="en-US" sz="2800" u="sng" dirty="0">
                <a:hlinkClick r:id="rId2"/>
              </a:rPr>
              <a:t>www.regresandoalabiblia.com</a:t>
            </a:r>
            <a:r>
              <a:rPr lang="en-US" sz="2800" dirty="0"/>
              <a:t>  (</a:t>
            </a:r>
            <a:r>
              <a:rPr lang="en-US" sz="2800" u="sng" dirty="0">
                <a:hlinkClick r:id="rId3"/>
              </a:rPr>
              <a:t>https://regresandoalabiblia.com/folletosbible-tracts/</a:t>
            </a:r>
            <a:r>
              <a:rPr lang="en-US" sz="2800" dirty="0"/>
              <a:t>) </a:t>
            </a:r>
            <a:endParaRPr lang="en-US" sz="2400" dirty="0"/>
          </a:p>
          <a:p>
            <a:pPr lvl="1"/>
            <a:r>
              <a:rPr lang="en-US" sz="2800" dirty="0"/>
              <a:t>The Brown Trail School of Preaching Spanish department is available for door-knocking campaigns. We have had the privilege of assisting a lot of Spanish-speaking congregations. </a:t>
            </a:r>
            <a:endParaRPr lang="en-US" sz="2400" dirty="0"/>
          </a:p>
          <a:p>
            <a:pPr lvl="1"/>
            <a:r>
              <a:rPr lang="en-US" sz="2800" dirty="0"/>
              <a:t>Efforts to reach out should be done on a regular basis, since we cannot expect people to just show up </a:t>
            </a:r>
            <a:r>
              <a:rPr lang="en-US" sz="2800" dirty="0" smtClean="0"/>
              <a:t>at the </a:t>
            </a:r>
            <a:r>
              <a:rPr lang="en-US" sz="2800" dirty="0"/>
              <a:t>building. We must go out to reach out to them!</a:t>
            </a:r>
            <a:endParaRPr lang="en-US" sz="2400" dirty="0"/>
          </a:p>
          <a:p>
            <a:endParaRPr lang="en-US" dirty="0"/>
          </a:p>
        </p:txBody>
      </p:sp>
    </p:spTree>
    <p:extLst>
      <p:ext uri="{BB962C8B-B14F-4D97-AF65-F5344CB8AC3E}">
        <p14:creationId xmlns:p14="http://schemas.microsoft.com/office/powerpoint/2010/main" val="37454955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467600" cy="5592763"/>
          </a:xfrm>
        </p:spPr>
        <p:txBody>
          <a:bodyPr>
            <a:normAutofit lnSpcReduction="10000"/>
          </a:bodyPr>
          <a:lstStyle/>
          <a:p>
            <a:pPr lvl="0"/>
            <a:r>
              <a:rPr lang="en-US" sz="3200" b="1" i="1" dirty="0">
                <a:solidFill>
                  <a:srgbClr val="FFFF00"/>
                </a:solidFill>
              </a:rPr>
              <a:t>A sound faithful gospel preacher to reach out to the Spanish-speaking community.</a:t>
            </a:r>
            <a:endParaRPr lang="en-US" sz="2800" b="1" i="1" dirty="0">
              <a:solidFill>
                <a:srgbClr val="FFFF00"/>
              </a:solidFill>
            </a:endParaRPr>
          </a:p>
          <a:p>
            <a:pPr lvl="1"/>
            <a:r>
              <a:rPr lang="en-US" sz="2800" dirty="0"/>
              <a:t>In order for a Spanish-speaking congregation to grow, there must be a sound preacher available to reach out to people.</a:t>
            </a:r>
            <a:endParaRPr lang="en-US" sz="2400" dirty="0"/>
          </a:p>
          <a:p>
            <a:pPr lvl="1"/>
            <a:r>
              <a:rPr lang="en-US" sz="2800" dirty="0"/>
              <a:t>If possible, such preacher must be a graduate of a sound school of preaching.</a:t>
            </a:r>
            <a:endParaRPr lang="en-US" sz="2400" dirty="0"/>
          </a:p>
          <a:p>
            <a:pPr lvl="1"/>
            <a:r>
              <a:rPr lang="en-US" sz="2800" dirty="0"/>
              <a:t>In my opinion, elders should consider hiring a bilingual preacher.</a:t>
            </a:r>
            <a:endParaRPr lang="en-US" sz="2400" dirty="0"/>
          </a:p>
          <a:p>
            <a:pPr lvl="1"/>
            <a:r>
              <a:rPr lang="en-US" sz="2800" dirty="0"/>
              <a:t>Hiring a sound faithful gospel preacher will save elders a lot of headaches. </a:t>
            </a:r>
            <a:endParaRPr lang="en-US" sz="2400" dirty="0"/>
          </a:p>
          <a:p>
            <a:endParaRPr lang="en-US" dirty="0"/>
          </a:p>
        </p:txBody>
      </p:sp>
    </p:spTree>
    <p:extLst>
      <p:ext uri="{BB962C8B-B14F-4D97-AF65-F5344CB8AC3E}">
        <p14:creationId xmlns:p14="http://schemas.microsoft.com/office/powerpoint/2010/main" val="3017714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467600" cy="5791200"/>
          </a:xfrm>
        </p:spPr>
        <p:txBody>
          <a:bodyPr>
            <a:normAutofit fontScale="92500" lnSpcReduction="20000"/>
          </a:bodyPr>
          <a:lstStyle/>
          <a:p>
            <a:pPr lvl="0"/>
            <a:r>
              <a:rPr lang="en-US" sz="3200" b="1" i="1" dirty="0">
                <a:solidFill>
                  <a:srgbClr val="FFFF00"/>
                </a:solidFill>
              </a:rPr>
              <a:t>A sound faithful gospel preacher to reach out to the Spanish-speaking community.</a:t>
            </a:r>
            <a:endParaRPr lang="en-US" sz="2800" b="1" i="1" dirty="0">
              <a:solidFill>
                <a:srgbClr val="FFFF00"/>
              </a:solidFill>
            </a:endParaRPr>
          </a:p>
          <a:p>
            <a:pPr lvl="1"/>
            <a:r>
              <a:rPr lang="en-US" sz="2800" dirty="0"/>
              <a:t>I suggest that a doctrinal questionnaire be in place to see where such preacher stands as far as doctrine is concerned. </a:t>
            </a:r>
          </a:p>
          <a:p>
            <a:pPr lvl="1"/>
            <a:r>
              <a:rPr lang="en-US" sz="2800" dirty="0"/>
              <a:t>There are some congregations where the preacher is teaching false doctrine, and the elders have no idea that such is taking place.</a:t>
            </a:r>
          </a:p>
          <a:p>
            <a:pPr lvl="1"/>
            <a:r>
              <a:rPr lang="en-US" sz="2800" dirty="0"/>
              <a:t>The </a:t>
            </a:r>
            <a:r>
              <a:rPr lang="en-US" sz="2800" dirty="0" smtClean="0"/>
              <a:t>Spanish-speaking </a:t>
            </a:r>
            <a:r>
              <a:rPr lang="en-US" sz="2800" dirty="0"/>
              <a:t>brethren will suffer a lot when they have a false teacher teaching them.</a:t>
            </a:r>
          </a:p>
          <a:p>
            <a:pPr lvl="1"/>
            <a:r>
              <a:rPr lang="en-US" sz="2800" dirty="0"/>
              <a:t>Funds must be in place in order to hire a sound preacher.</a:t>
            </a:r>
          </a:p>
          <a:p>
            <a:endParaRPr lang="en-US" dirty="0"/>
          </a:p>
        </p:txBody>
      </p:sp>
    </p:spTree>
    <p:extLst>
      <p:ext uri="{BB962C8B-B14F-4D97-AF65-F5344CB8AC3E}">
        <p14:creationId xmlns:p14="http://schemas.microsoft.com/office/powerpoint/2010/main" val="900074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4000" b="1" dirty="0">
                <a:solidFill>
                  <a:srgbClr val="FFFF00"/>
                </a:solidFill>
              </a:rPr>
              <a:t>WHAT ABOUT THE ELDERS OVERSEEING THE WORK WHEN SUCH DO NOT SPEAK THE LANGUAGE?</a:t>
            </a:r>
          </a:p>
          <a:p>
            <a:endParaRPr lang="en-US" dirty="0"/>
          </a:p>
        </p:txBody>
      </p:sp>
    </p:spTree>
    <p:extLst>
      <p:ext uri="{BB962C8B-B14F-4D97-AF65-F5344CB8AC3E}">
        <p14:creationId xmlns:p14="http://schemas.microsoft.com/office/powerpoint/2010/main" val="2878940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467600" cy="5516563"/>
          </a:xfrm>
        </p:spPr>
        <p:txBody>
          <a:bodyPr>
            <a:normAutofit fontScale="85000" lnSpcReduction="20000"/>
          </a:bodyPr>
          <a:lstStyle/>
          <a:p>
            <a:pPr lvl="0"/>
            <a:r>
              <a:rPr lang="en-US" sz="3200" dirty="0"/>
              <a:t>This is very common in most congregations that do not have Spanish-speaking brethren serving as elders.</a:t>
            </a:r>
            <a:endParaRPr lang="en-US" sz="2800" dirty="0"/>
          </a:p>
          <a:p>
            <a:pPr lvl="0"/>
            <a:r>
              <a:rPr lang="en-US" sz="3200" b="1" dirty="0"/>
              <a:t>Some suggestions on this matter:</a:t>
            </a:r>
            <a:endParaRPr lang="en-US" sz="2800" dirty="0"/>
          </a:p>
          <a:p>
            <a:pPr lvl="1"/>
            <a:r>
              <a:rPr lang="en-US" sz="2800" dirty="0"/>
              <a:t>If possible, elderships should consider the possibility of encouraging those </a:t>
            </a:r>
            <a:r>
              <a:rPr lang="en-US" sz="2800" dirty="0" smtClean="0"/>
              <a:t>men in </a:t>
            </a:r>
            <a:r>
              <a:rPr lang="en-US" sz="2800" dirty="0"/>
              <a:t>the Spanish congregation to prayerfully consider becoming elders, that is, if such men are qualified.</a:t>
            </a:r>
            <a:endParaRPr lang="en-US" sz="2400" dirty="0"/>
          </a:p>
          <a:p>
            <a:pPr lvl="2"/>
            <a:r>
              <a:rPr lang="en-US" dirty="0"/>
              <a:t>A word of warning: Do not encourage just one elder, since the danger exist in the fact that such “one elder” may be consider the only one in the Spanish congregation. This is just my opinion!</a:t>
            </a:r>
            <a:endParaRPr lang="en-US" sz="2000" dirty="0"/>
          </a:p>
          <a:p>
            <a:pPr lvl="1"/>
            <a:r>
              <a:rPr lang="en-US" sz="2800" dirty="0"/>
              <a:t>Elders may consider learning the Spanish language.</a:t>
            </a:r>
            <a:endParaRPr lang="en-US" sz="2400" dirty="0"/>
          </a:p>
          <a:p>
            <a:pPr lvl="1"/>
            <a:r>
              <a:rPr lang="en-US" sz="2800" dirty="0"/>
              <a:t>Elders may consider the possibility of having someone </a:t>
            </a:r>
            <a:r>
              <a:rPr lang="en-US" sz="2800" dirty="0" smtClean="0"/>
              <a:t>faithful translating </a:t>
            </a:r>
            <a:r>
              <a:rPr lang="en-US" sz="2800" dirty="0"/>
              <a:t>for them. </a:t>
            </a:r>
            <a:endParaRPr lang="en-US" sz="2400" dirty="0"/>
          </a:p>
          <a:p>
            <a:endParaRPr lang="en-US" dirty="0"/>
          </a:p>
        </p:txBody>
      </p:sp>
    </p:spTree>
    <p:extLst>
      <p:ext uri="{BB962C8B-B14F-4D97-AF65-F5344CB8AC3E}">
        <p14:creationId xmlns:p14="http://schemas.microsoft.com/office/powerpoint/2010/main" val="2087706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467600" cy="5516563"/>
          </a:xfrm>
        </p:spPr>
        <p:txBody>
          <a:bodyPr>
            <a:normAutofit fontScale="77500" lnSpcReduction="20000"/>
          </a:bodyPr>
          <a:lstStyle/>
          <a:p>
            <a:pPr lvl="1"/>
            <a:r>
              <a:rPr lang="en-US" sz="2800" dirty="0"/>
              <a:t>If the Spanish congregation is considered one church with the English speaking one, then the elders must consider the need to get to know each of the members of the Spanish-speaking congregation. </a:t>
            </a:r>
            <a:endParaRPr lang="en-US" sz="2400" dirty="0"/>
          </a:p>
          <a:p>
            <a:pPr lvl="2"/>
            <a:r>
              <a:rPr lang="en-US" dirty="0"/>
              <a:t>There are times when elderships claim that they oversee the work, but such elders do not even know the spiritual needs of the congregation, or even know some of the members.</a:t>
            </a:r>
            <a:endParaRPr lang="en-US" sz="2000" dirty="0"/>
          </a:p>
          <a:p>
            <a:pPr lvl="1"/>
            <a:r>
              <a:rPr lang="en-US" sz="2800" dirty="0"/>
              <a:t>Elders must be aware of what is being taught to the Spanish-speaking brethren. Elders and preachers should get together to discuss what is being taught to the brethren. </a:t>
            </a:r>
            <a:r>
              <a:rPr lang="en-US" sz="2800" dirty="0" smtClean="0"/>
              <a:t>Elders may visit the congregation with someone translating for them.</a:t>
            </a:r>
            <a:endParaRPr lang="en-US" sz="2400" dirty="0"/>
          </a:p>
          <a:p>
            <a:pPr lvl="1"/>
            <a:r>
              <a:rPr lang="en-US" sz="2800" dirty="0"/>
              <a:t>Elders should consider hiring a bilingual preacher.</a:t>
            </a:r>
            <a:endParaRPr lang="en-US" sz="2400" dirty="0"/>
          </a:p>
          <a:p>
            <a:pPr lvl="0"/>
            <a:r>
              <a:rPr lang="en-US" sz="3200" dirty="0"/>
              <a:t>These things must be considered in order to do things in an orderly fashion.</a:t>
            </a:r>
            <a:endParaRPr lang="en-US" sz="2800" dirty="0"/>
          </a:p>
          <a:p>
            <a:endParaRPr lang="en-US" dirty="0"/>
          </a:p>
        </p:txBody>
      </p:sp>
    </p:spTree>
    <p:extLst>
      <p:ext uri="{BB962C8B-B14F-4D97-AF65-F5344CB8AC3E}">
        <p14:creationId xmlns:p14="http://schemas.microsoft.com/office/powerpoint/2010/main" val="250116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7467600" cy="3916363"/>
          </a:xfrm>
        </p:spPr>
        <p:txBody>
          <a:bodyPr/>
          <a:lstStyle/>
          <a:p>
            <a:r>
              <a:rPr lang="en-US" sz="4000" b="1" dirty="0" smtClean="0">
                <a:solidFill>
                  <a:srgbClr val="FFFF00"/>
                </a:solidFill>
              </a:rPr>
              <a:t>PRACTICAL PRINCIPLES FOR NUMERICAL GROWTH </a:t>
            </a:r>
            <a:endParaRPr lang="en-US" sz="4000" b="1" dirty="0">
              <a:solidFill>
                <a:srgbClr val="FFFF00"/>
              </a:solidFill>
            </a:endParaRPr>
          </a:p>
          <a:p>
            <a:endParaRPr lang="en-US" dirty="0"/>
          </a:p>
        </p:txBody>
      </p:sp>
    </p:spTree>
    <p:extLst>
      <p:ext uri="{BB962C8B-B14F-4D97-AF65-F5344CB8AC3E}">
        <p14:creationId xmlns:p14="http://schemas.microsoft.com/office/powerpoint/2010/main" val="1749468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364163"/>
          </a:xfrm>
        </p:spPr>
        <p:txBody>
          <a:bodyPr>
            <a:normAutofit fontScale="92500" lnSpcReduction="20000"/>
          </a:bodyPr>
          <a:lstStyle/>
          <a:p>
            <a:pPr lvl="0"/>
            <a:r>
              <a:rPr lang="en-US" dirty="0" smtClean="0"/>
              <a:t>We must pray for the Spanish and the English numerical growth of the congregation</a:t>
            </a:r>
            <a:endParaRPr lang="en-US" dirty="0"/>
          </a:p>
          <a:p>
            <a:pPr lvl="0"/>
            <a:r>
              <a:rPr lang="en-US" dirty="0"/>
              <a:t>We must </a:t>
            </a:r>
            <a:r>
              <a:rPr lang="en-US" dirty="0" smtClean="0"/>
              <a:t>have a preacher of the gospel with a fervent desire to reach out to the lost</a:t>
            </a:r>
            <a:endParaRPr lang="en-US" dirty="0"/>
          </a:p>
          <a:p>
            <a:pPr lvl="0"/>
            <a:r>
              <a:rPr lang="en-US" dirty="0" smtClean="0"/>
              <a:t>A full-time preacher helps a lot, since he will dedicate the necessary effort to assist with the numerical growth.</a:t>
            </a:r>
            <a:endParaRPr lang="en-US" dirty="0"/>
          </a:p>
          <a:p>
            <a:pPr lvl="0"/>
            <a:r>
              <a:rPr lang="en-US" dirty="0" smtClean="0"/>
              <a:t>The preacher must equip the membership to be more evangelistic in spirit.</a:t>
            </a:r>
            <a:endParaRPr lang="en-US" dirty="0"/>
          </a:p>
          <a:p>
            <a:pPr lvl="0"/>
            <a:r>
              <a:rPr lang="en-US" dirty="0" smtClean="0"/>
              <a:t>The church must have the 20/20 vision!</a:t>
            </a:r>
          </a:p>
          <a:p>
            <a:pPr lvl="0"/>
            <a:r>
              <a:rPr lang="en-US" dirty="0" smtClean="0"/>
              <a:t>The sign outside the church building must be visible!</a:t>
            </a:r>
            <a:endParaRPr lang="en-US" dirty="0"/>
          </a:p>
          <a:p>
            <a:endParaRPr lang="en-US" dirty="0"/>
          </a:p>
        </p:txBody>
      </p:sp>
    </p:spTree>
    <p:extLst>
      <p:ext uri="{BB962C8B-B14F-4D97-AF65-F5344CB8AC3E}">
        <p14:creationId xmlns:p14="http://schemas.microsoft.com/office/powerpoint/2010/main" val="168663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7467600" cy="3992563"/>
          </a:xfrm>
        </p:spPr>
        <p:txBody>
          <a:bodyPr>
            <a:normAutofit/>
          </a:bodyPr>
          <a:lstStyle/>
          <a:p>
            <a:r>
              <a:rPr lang="en-US" sz="6600" b="1" dirty="0" smtClean="0">
                <a:solidFill>
                  <a:srgbClr val="FFFF00"/>
                </a:solidFill>
              </a:rPr>
              <a:t>CONCLUSION</a:t>
            </a:r>
            <a:endParaRPr lang="en-US" sz="6600" b="1" dirty="0">
              <a:solidFill>
                <a:srgbClr val="FFFF00"/>
              </a:solidFill>
            </a:endParaRPr>
          </a:p>
        </p:txBody>
      </p:sp>
    </p:spTree>
    <p:extLst>
      <p:ext uri="{BB962C8B-B14F-4D97-AF65-F5344CB8AC3E}">
        <p14:creationId xmlns:p14="http://schemas.microsoft.com/office/powerpoint/2010/main" val="12356589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7467600" cy="5364163"/>
          </a:xfrm>
        </p:spPr>
        <p:txBody>
          <a:bodyPr>
            <a:normAutofit fontScale="92500"/>
          </a:bodyPr>
          <a:lstStyle/>
          <a:p>
            <a:pPr lvl="0"/>
            <a:r>
              <a:rPr lang="en-US" dirty="0"/>
              <a:t>The command to preach the gospel to every creature is still in effect.</a:t>
            </a:r>
          </a:p>
          <a:p>
            <a:pPr lvl="0"/>
            <a:r>
              <a:rPr lang="en-US" dirty="0"/>
              <a:t>We must do as much as we can to reach out to those we can.</a:t>
            </a:r>
          </a:p>
          <a:p>
            <a:pPr lvl="0"/>
            <a:r>
              <a:rPr lang="en-US" dirty="0"/>
              <a:t>There are hundreds and hundreds of English-speaking congregations that have Spanish ministries within their facilities. </a:t>
            </a:r>
          </a:p>
          <a:p>
            <a:pPr lvl="0"/>
            <a:r>
              <a:rPr lang="en-US" dirty="0"/>
              <a:t>Because of this, many souls have come to the knowledge of the gospel. </a:t>
            </a:r>
          </a:p>
          <a:p>
            <a:pPr lvl="0"/>
            <a:r>
              <a:rPr lang="en-US" dirty="0"/>
              <a:t>Let’s try to do as much as we can to reach out!</a:t>
            </a:r>
          </a:p>
          <a:p>
            <a:endParaRPr lang="en-US" dirty="0"/>
          </a:p>
        </p:txBody>
      </p:sp>
    </p:spTree>
    <p:extLst>
      <p:ext uri="{BB962C8B-B14F-4D97-AF65-F5344CB8AC3E}">
        <p14:creationId xmlns:p14="http://schemas.microsoft.com/office/powerpoint/2010/main" val="169853167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89</TotalTime>
  <Words>1483</Words>
  <Application>Microsoft Office PowerPoint</Application>
  <PresentationFormat>On-screen Show (4:3)</PresentationFormat>
  <Paragraphs>89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Technic</vt:lpstr>
      <vt:lpstr>STARTING A SPANISH MINISTRY IN YOUR CONGREGATION </vt:lpstr>
      <vt:lpstr>OUR RESPONSIBILITY:</vt:lpstr>
      <vt:lpstr>OVERVIEW OF OUR LESSON: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 SPANISH MINISTRY IN YOUR CONGREGATION</dc:title>
  <dc:creator>Willie's</dc:creator>
  <cp:lastModifiedBy>Willie's</cp:lastModifiedBy>
  <cp:revision>8</cp:revision>
  <dcterms:created xsi:type="dcterms:W3CDTF">2017-01-09T20:53:46Z</dcterms:created>
  <dcterms:modified xsi:type="dcterms:W3CDTF">2017-01-10T15:05:23Z</dcterms:modified>
</cp:coreProperties>
</file>