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300" r:id="rId5"/>
    <p:sldId id="256" r:id="rId6"/>
    <p:sldId id="298" r:id="rId7"/>
    <p:sldId id="299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6" r:id="rId16"/>
    <p:sldId id="277" r:id="rId17"/>
    <p:sldId id="278" r:id="rId18"/>
    <p:sldId id="279" r:id="rId19"/>
    <p:sldId id="280" r:id="rId20"/>
    <p:sldId id="259" r:id="rId21"/>
    <p:sldId id="281" r:id="rId22"/>
    <p:sldId id="267" r:id="rId23"/>
    <p:sldId id="282" r:id="rId24"/>
    <p:sldId id="261" r:id="rId25"/>
    <p:sldId id="283" r:id="rId26"/>
    <p:sldId id="262" r:id="rId27"/>
    <p:sldId id="284" r:id="rId28"/>
    <p:sldId id="285" r:id="rId29"/>
    <p:sldId id="297" r:id="rId30"/>
    <p:sldId id="287" r:id="rId31"/>
    <p:sldId id="286" r:id="rId32"/>
    <p:sldId id="288" r:id="rId33"/>
    <p:sldId id="289" r:id="rId34"/>
    <p:sldId id="290" r:id="rId35"/>
    <p:sldId id="291" r:id="rId36"/>
    <p:sldId id="26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A1F33F7-B05A-4389-A00B-2B7D59A45B1E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3304961-4CCD-47F7-BE60-700DE632D2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believers.com/Davis1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ristiancourier.com/articles/822-alexander-campbell-and-christs-church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United_States" TargetMode="External"/><Relationship Id="rId2" Type="http://schemas.openxmlformats.org/officeDocument/2006/relationships/hyperlink" Target="http://en.wikipedia.org/wiki/Restoration_Movemen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en.wikipedia.org/wiki/Campbellite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christiancourier.com/articles/822-alexander-campbell-and-christs-church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Willie\Pictures\Pictures for PowerPoint\bible5.jpg"/>
          <p:cNvPicPr>
            <a:picLocks noChangeAspect="1" noChangeArrowheads="1"/>
          </p:cNvPicPr>
          <p:nvPr/>
        </p:nvPicPr>
        <p:blipFill>
          <a:blip r:embed="rId2" cstate="print">
            <a:lum bright="-2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 descr="C:\Users\Willie\Pictures\Pictures for PowerPoint\bible5.jpg"/>
          <p:cNvPicPr>
            <a:picLocks noChangeAspect="1" noChangeArrowheads="1"/>
          </p:cNvPicPr>
          <p:nvPr/>
        </p:nvPicPr>
        <p:blipFill>
          <a:blip r:embed="rId2" cstate="print">
            <a:lum bright="-2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8" name="Picture 4" descr="C:\Users\Willie\Pictures\43979-004-6FF10F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noFill/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838200"/>
            <a:ext cx="41148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7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Christian</a:t>
            </a:r>
            <a:r>
              <a:rPr kumimoji="0" lang="en-US" sz="7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0" y="3048000"/>
            <a:ext cx="13716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7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</a:t>
            </a:r>
            <a:r>
              <a:rPr kumimoji="0" lang="en-US" sz="7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419600" y="5715000"/>
            <a:ext cx="472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Campbellite</a:t>
            </a:r>
            <a:endParaRPr kumimoji="0" lang="en-US" sz="65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5000" b="1" dirty="0" smtClean="0">
                <a:solidFill>
                  <a:srgbClr val="FFFF00"/>
                </a:solidFill>
              </a:rPr>
              <a:t>Why a very important topic?</a:t>
            </a:r>
            <a:endParaRPr lang="en-US" sz="5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3500" b="1" dirty="0" smtClean="0"/>
              <a:t>There is so much confusion among people today concerning this topic</a:t>
            </a:r>
          </a:p>
          <a:p>
            <a:endParaRPr lang="en-US" sz="3500" b="1" dirty="0" smtClean="0"/>
          </a:p>
          <a:p>
            <a:r>
              <a:rPr lang="en-US" sz="3500" b="1" dirty="0" smtClean="0"/>
              <a:t>Every member of the Body of Christ must be ready to give an answer (1 Peter 3:15)</a:t>
            </a:r>
          </a:p>
          <a:p>
            <a:endParaRPr lang="en-US" sz="3500" b="1" dirty="0" smtClean="0"/>
          </a:p>
          <a:p>
            <a:r>
              <a:rPr lang="en-US" sz="3500" b="1" dirty="0" smtClean="0"/>
              <a:t>We must help people understand what the Bible teachers concerning this topic</a:t>
            </a:r>
            <a:endParaRPr lang="en-US" sz="3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80000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Please Consider The Following Passages Before Our Lesson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1600200"/>
            <a:ext cx="5867400" cy="4953000"/>
          </a:xfrm>
        </p:spPr>
        <p:txBody>
          <a:bodyPr>
            <a:normAutofit lnSpcReduction="10000"/>
          </a:bodyPr>
          <a:lstStyle/>
          <a:p>
            <a:r>
              <a:rPr lang="en-US" sz="5000" b="1" dirty="0" smtClean="0"/>
              <a:t>Acts 17:11</a:t>
            </a:r>
          </a:p>
          <a:p>
            <a:r>
              <a:rPr lang="en-US" sz="5000" b="1" dirty="0" smtClean="0"/>
              <a:t>1 Thessalonians 5:21</a:t>
            </a:r>
          </a:p>
          <a:p>
            <a:r>
              <a:rPr lang="en-US" sz="5000" b="1" dirty="0" smtClean="0"/>
              <a:t>1 John 4:1</a:t>
            </a:r>
          </a:p>
          <a:p>
            <a:r>
              <a:rPr lang="en-US" sz="5000" b="1" dirty="0" smtClean="0"/>
              <a:t>John 7:17</a:t>
            </a:r>
          </a:p>
          <a:p>
            <a:r>
              <a:rPr lang="en-US" sz="5000" b="1" dirty="0" smtClean="0"/>
              <a:t>James 1:22</a:t>
            </a:r>
            <a:endParaRPr lang="en-US" sz="5000" b="1" dirty="0"/>
          </a:p>
        </p:txBody>
      </p:sp>
      <p:pic>
        <p:nvPicPr>
          <p:cNvPr id="86020" name="Picture 4" descr="http://www.dclm.org/Portals/0/MagnifyingGlas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23622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OUR LESSON</a:t>
            </a:r>
            <a:endParaRPr lang="en-US" dirty="0"/>
          </a:p>
        </p:txBody>
      </p:sp>
      <p:pic>
        <p:nvPicPr>
          <p:cNvPr id="2050" name="Picture 2" descr="C:\Users\Willie\Pictures\Pictures for PowerPoint\bigstockphotoBible12420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5000"/>
          </a:blip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5191"/>
            <a:ext cx="8229600" cy="4778009"/>
          </a:xfrm>
          <a:prstGeom prst="rect">
            <a:avLst/>
          </a:prstGeom>
        </p:spPr>
        <p:txBody>
          <a:bodyPr vert="horz" lIns="54864" tIns="91440" rtlCol="0">
            <a:normAutofit fontScale="92500" lnSpcReduction="1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Our Bible authority in relation to our topic under consideration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Statements used to refer to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christians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as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Campbellites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 reasons why people refer to us as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Campbellites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Reasons why we are Christians and NOT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Campbellites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BIBLE AUTHORITY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1775191"/>
            <a:ext cx="5257800" cy="4625609"/>
          </a:xfrm>
        </p:spPr>
        <p:txBody>
          <a:bodyPr>
            <a:normAutofit fontScale="92500" lnSpcReduction="10000"/>
          </a:bodyPr>
          <a:lstStyle/>
          <a:p>
            <a:r>
              <a:rPr lang="en-US" sz="3800" b="1" dirty="0" smtClean="0"/>
              <a:t>In order to give a biblical answer to this question we </a:t>
            </a:r>
            <a:r>
              <a:rPr lang="en-US" sz="3800" b="1" dirty="0" smtClean="0">
                <a:solidFill>
                  <a:srgbClr val="002060"/>
                </a:solidFill>
              </a:rPr>
              <a:t>MUST</a:t>
            </a:r>
            <a:r>
              <a:rPr lang="en-US" sz="3800" b="1" dirty="0" smtClean="0"/>
              <a:t> consider the topic of Bible authority</a:t>
            </a:r>
          </a:p>
          <a:p>
            <a:endParaRPr lang="en-US" sz="3800" b="1" dirty="0" smtClean="0"/>
          </a:p>
          <a:p>
            <a:r>
              <a:rPr lang="en-US" sz="3800" b="1" dirty="0" smtClean="0"/>
              <a:t>Colossians 3:17; 1 Peter 4:11; Titus 2:1; 2 Timothy 1:13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2438400"/>
            <a:ext cx="3352800" cy="304800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CHRISTIAN</a:t>
            </a:r>
            <a:r>
              <a:rPr kumimoji="0" lang="en-US" sz="35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en-US" sz="3500" b="1" noProof="0" dirty="0">
              <a:solidFill>
                <a:srgbClr val="C00000"/>
              </a:solidFill>
            </a:endParaRPr>
          </a:p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3500" b="1" i="0" u="none" strike="noStrike" kern="1200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</a:t>
            </a:r>
          </a:p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en-US" sz="3500" b="1" noProof="0" dirty="0">
              <a:solidFill>
                <a:srgbClr val="C00000"/>
              </a:solidFill>
            </a:endParaRPr>
          </a:p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3500" b="1" i="0" u="none" strike="noStrike" kern="1200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CAMPBELLITE?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6000" dirty="0" smtClean="0"/>
              <a:t>Let us consider a few statements on which people refer to Christians as </a:t>
            </a:r>
            <a:r>
              <a:rPr lang="en-US" sz="6000" dirty="0" err="1" smtClean="0"/>
              <a:t>Campbellites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172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/>
              <a:t>The following information was taken from Brother Curtis Cates’ lecture back in 2006 at the Spiritual Sword Lectures: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dirty="0"/>
              <a:t>The attempt to belittle the restoration plea is not just recent.  C.R. Nichol fifty years ago wrote of a sectarian preacher who, in a debate with brother E.A. Elam (which debate brother Nichol heard at eleven years of age), called brother Elam and his brethren “</a:t>
            </a:r>
            <a:r>
              <a:rPr lang="en-US" dirty="0" err="1"/>
              <a:t>Campbellites</a:t>
            </a:r>
            <a:r>
              <a:rPr lang="en-US" dirty="0"/>
              <a:t>.”  Mr. Ogle charged,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These people whom Mr. Elam represents, with himself, make great claims to being the church Christ established, </a:t>
            </a:r>
            <a:r>
              <a:rPr lang="en-US" b="1" dirty="0" smtClean="0">
                <a:solidFill>
                  <a:srgbClr val="C00000"/>
                </a:solidFill>
              </a:rPr>
              <a:t>whereas the facts are that as a church they are some eighteen hundred years too young to be that church.  </a:t>
            </a:r>
            <a:r>
              <a:rPr lang="en-US" u="sng" dirty="0" smtClean="0"/>
              <a:t>Mr. Alexander Campbell is the ecclesiastical father of the church of which they are members</a:t>
            </a:r>
            <a:r>
              <a:rPr lang="en-US" dirty="0" smtClean="0"/>
              <a:t>, and it still has on its swaddling clothes.  They have as their slogan the words of a Mr. Thomas Campbell, the father of their religious sect (Nichol, 768-769).</a:t>
            </a:r>
          </a:p>
          <a:p>
            <a:endParaRPr lang="en-US" dirty="0" smtClean="0"/>
          </a:p>
          <a:p>
            <a:r>
              <a:rPr lang="en-US" sz="2400" dirty="0" smtClean="0"/>
              <a:t>Cates, A. Curtis, “The Church of Christ Did Not Begin with the Restoration Movement” Spiritual Sword Lectures October 15-19, 2006 (</a:t>
            </a:r>
            <a:r>
              <a:rPr lang="en-US" sz="2400" dirty="0" err="1" smtClean="0"/>
              <a:t>Sain</a:t>
            </a:r>
            <a:r>
              <a:rPr lang="en-US" sz="2400" dirty="0" smtClean="0"/>
              <a:t> Publications: Pulaski, TN), p. 107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Notice </a:t>
            </a:r>
            <a:r>
              <a:rPr lang="en-US" dirty="0"/>
              <a:t>the following information from a Baptist preacher:</a:t>
            </a:r>
          </a:p>
          <a:p>
            <a:endParaRPr lang="en-US" dirty="0"/>
          </a:p>
          <a:p>
            <a:r>
              <a:rPr lang="en-US" dirty="0"/>
              <a:t>In his 101 questions for </a:t>
            </a:r>
            <a:r>
              <a:rPr lang="en-US" dirty="0" err="1"/>
              <a:t>Campbellites</a:t>
            </a:r>
            <a:r>
              <a:rPr lang="en-US" dirty="0"/>
              <a:t>, pastor </a:t>
            </a:r>
            <a:r>
              <a:rPr lang="en-US" b="1" dirty="0"/>
              <a:t>A.A. Davis</a:t>
            </a:r>
            <a:r>
              <a:rPr lang="en-US" dirty="0"/>
              <a:t> of the First Baptist Church of Nowata, OK., asked the question: What are </a:t>
            </a:r>
            <a:r>
              <a:rPr lang="en-US" dirty="0" err="1"/>
              <a:t>Campbellites</a:t>
            </a:r>
            <a:r>
              <a:rPr lang="en-US" dirty="0"/>
              <a:t>? </a:t>
            </a:r>
            <a:r>
              <a:rPr lang="en-US" b="1" dirty="0">
                <a:solidFill>
                  <a:srgbClr val="C00000"/>
                </a:solidFill>
              </a:rPr>
              <a:t>His answer was: These are known as "The Church of Christ," </a:t>
            </a:r>
            <a:r>
              <a:rPr lang="en-US" dirty="0"/>
              <a:t>or "The Disciples of Christ," which believe that Water Baptism is essential to salvation in Jesus Christ.</a:t>
            </a:r>
          </a:p>
          <a:p>
            <a:pPr>
              <a:buNone/>
            </a:pPr>
            <a:r>
              <a:rPr lang="en-US" u="sng" dirty="0">
                <a:hlinkClick r:id="rId2"/>
              </a:rPr>
              <a:t>http://www.biblebelievers.com/Davis1.html</a:t>
            </a:r>
            <a:r>
              <a:rPr lang="en-US" dirty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248400"/>
          </a:xfrm>
        </p:spPr>
        <p:txBody>
          <a:bodyPr/>
          <a:lstStyle/>
          <a:p>
            <a:r>
              <a:rPr lang="en-US" dirty="0"/>
              <a:t>A Baptist publication called </a:t>
            </a:r>
            <a:r>
              <a:rPr lang="en-US" i="1" dirty="0"/>
              <a:t>Calvary Contender</a:t>
            </a:r>
            <a:r>
              <a:rPr lang="en-US" dirty="0"/>
              <a:t> (June 15, 1999) chastised the magazine </a:t>
            </a:r>
            <a:r>
              <a:rPr lang="en-US" i="1" dirty="0"/>
              <a:t>Christianity Today</a:t>
            </a:r>
            <a:r>
              <a:rPr lang="en-US" dirty="0"/>
              <a:t> for accepting an ad from Harding University of Searcy, AR.  </a:t>
            </a:r>
            <a:r>
              <a:rPr lang="en-US" b="1" dirty="0">
                <a:solidFill>
                  <a:srgbClr val="C00000"/>
                </a:solidFill>
              </a:rPr>
              <a:t>They argued that Harding is a “</a:t>
            </a:r>
            <a:r>
              <a:rPr lang="en-US" b="1" dirty="0" err="1">
                <a:solidFill>
                  <a:srgbClr val="C00000"/>
                </a:solidFill>
              </a:rPr>
              <a:t>Campbellite</a:t>
            </a:r>
            <a:r>
              <a:rPr lang="en-US" b="1" dirty="0">
                <a:solidFill>
                  <a:srgbClr val="C00000"/>
                </a:solidFill>
              </a:rPr>
              <a:t>” church of Christ school.  </a:t>
            </a:r>
            <a:r>
              <a:rPr lang="en-US" dirty="0"/>
              <a:t>They went on to say that the church of Christ is considered a cult in some regards because it allegedly teaches a “works salvation</a:t>
            </a:r>
            <a:r>
              <a:rPr lang="en-US" dirty="0" smtClean="0"/>
              <a:t>”.</a:t>
            </a:r>
          </a:p>
          <a:p>
            <a:endParaRPr lang="en-US" dirty="0"/>
          </a:p>
          <a:p>
            <a:pPr>
              <a:buNone/>
            </a:pPr>
            <a:r>
              <a:rPr lang="en-US" u="sng" dirty="0">
                <a:hlinkClick r:id="rId2"/>
              </a:rPr>
              <a:t>http://www.christiancourier.com/articles/822-alexander-campbell-and-christs-church</a:t>
            </a:r>
            <a:r>
              <a:rPr lang="en-US" dirty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FF00"/>
                </a:solidFill>
              </a:rPr>
              <a:t>Wikipedia Encyclopedia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143000"/>
            <a:ext cx="7086600" cy="5486400"/>
          </a:xfrm>
        </p:spPr>
        <p:txBody>
          <a:bodyPr>
            <a:normAutofit lnSpcReduction="10000"/>
          </a:bodyPr>
          <a:lstStyle/>
          <a:p>
            <a:r>
              <a:rPr lang="en-US" b="1" dirty="0" err="1" smtClean="0"/>
              <a:t>Campbellite</a:t>
            </a:r>
            <a:r>
              <a:rPr lang="en-US" dirty="0" smtClean="0"/>
              <a:t> refers to any of the religious groups </a:t>
            </a:r>
            <a:r>
              <a:rPr lang="en-US" b="1" dirty="0" smtClean="0">
                <a:solidFill>
                  <a:srgbClr val="C00000"/>
                </a:solidFill>
              </a:rPr>
              <a:t>historically descended </a:t>
            </a:r>
            <a:r>
              <a:rPr lang="en-US" dirty="0" smtClean="0"/>
              <a:t>from the </a:t>
            </a:r>
            <a:r>
              <a:rPr lang="en-US" u="sng" dirty="0" smtClean="0">
                <a:hlinkClick r:id="rId2" tooltip="Restoration Movement"/>
              </a:rPr>
              <a:t>Restoration Movement</a:t>
            </a:r>
            <a:r>
              <a:rPr lang="en-US" dirty="0" smtClean="0"/>
              <a:t>, a religious reform movement in the early 19th century in the </a:t>
            </a:r>
            <a:r>
              <a:rPr lang="en-US" u="sng" dirty="0" smtClean="0">
                <a:hlinkClick r:id="rId3" tooltip="United States"/>
              </a:rPr>
              <a:t>United States</a:t>
            </a:r>
            <a:r>
              <a:rPr lang="en-US" dirty="0" smtClean="0"/>
              <a:t>. The major groups are:</a:t>
            </a:r>
            <a:r>
              <a:rPr lang="en-US" b="1" dirty="0" smtClean="0">
                <a:solidFill>
                  <a:srgbClr val="C00000"/>
                </a:solidFill>
              </a:rPr>
              <a:t> The churches of Christ</a:t>
            </a:r>
            <a:r>
              <a:rPr lang="en-US" dirty="0" smtClean="0"/>
              <a:t>, the Christian church (Disciples of Christ), the Independent Christian churches/churches of Christ, the churches of Christ non-institutional. </a:t>
            </a:r>
          </a:p>
          <a:p>
            <a:pPr>
              <a:buNone/>
            </a:pPr>
            <a:r>
              <a:rPr lang="en-US" u="sng" dirty="0" smtClean="0">
                <a:hlinkClick r:id="rId4"/>
              </a:rPr>
              <a:t>http://en.wikipedia.org/wiki/Campbellite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8194" name="Picture 2" descr="http://www.google.com/url?source=imgres&amp;ct=img&amp;q=http://files.gotgotneed.webnode.com/200000019-be465bf403/Wikipedia-logo.png&amp;sa=X&amp;ei=NIdcTN_hJ8OB8gbX9LHeAQ&amp;ved=0CAQQ8wc4AQ&amp;usg=AFQjCNGMiTOK1203FKepunukgCWJVrD6s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743200"/>
            <a:ext cx="1720850" cy="1720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Wayne Jackson, “Alexander Campbell and Christ’s church”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6934200" cy="50292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Robert Owen, the English “Free-thinker” who came to America to establish a movement of “social reform,” was, according to A.B. </a:t>
            </a:r>
            <a:r>
              <a:rPr lang="en-US" dirty="0" err="1"/>
              <a:t>Barret</a:t>
            </a:r>
            <a:r>
              <a:rPr lang="en-US" dirty="0"/>
              <a:t>, the first man to employ the epithet, “</a:t>
            </a:r>
            <a:r>
              <a:rPr lang="en-US" dirty="0" err="1"/>
              <a:t>Campbellite</a:t>
            </a:r>
            <a:r>
              <a:rPr lang="en-US" dirty="0"/>
              <a:t>” (</a:t>
            </a:r>
            <a:r>
              <a:rPr lang="en-US" i="1" dirty="0"/>
              <a:t>The Shattered Chain</a:t>
            </a:r>
            <a:r>
              <a:rPr lang="en-US" dirty="0"/>
              <a:t>, 32). </a:t>
            </a:r>
            <a:r>
              <a:rPr lang="en-US" b="1" dirty="0">
                <a:solidFill>
                  <a:srgbClr val="C00000"/>
                </a:solidFill>
              </a:rPr>
              <a:t>Those who so enjoy utilizing this misnomer are indebted to infidelity for it.</a:t>
            </a:r>
          </a:p>
          <a:p>
            <a:pPr>
              <a:buNone/>
            </a:pPr>
            <a:r>
              <a:rPr lang="en-US" u="sng" dirty="0">
                <a:hlinkClick r:id="rId2"/>
              </a:rPr>
              <a:t>http://www.christiancourier.com/articles/822-alexander-campbell-and-christs-church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7170" name="Picture 2" descr="http://www.christiancourier.com/assets/authors/1/normal/WJ.png?12665620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057400"/>
            <a:ext cx="18288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BTSOP STUDENTS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dirty="0" smtClean="0"/>
              <a:t>Some of our students, while knocking doors, were called “</a:t>
            </a:r>
            <a:r>
              <a:rPr lang="en-US" dirty="0" err="1" smtClean="0"/>
              <a:t>Campbellites</a:t>
            </a:r>
            <a:r>
              <a:rPr lang="en-US" dirty="0" smtClean="0"/>
              <a:t>”.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 smtClean="0"/>
              <a:t>One of our graduates had a discussion with another preacher concerning the matter under consideration.  </a:t>
            </a:r>
            <a:r>
              <a:rPr lang="en-US" b="1" dirty="0" smtClean="0">
                <a:solidFill>
                  <a:srgbClr val="C00000"/>
                </a:solidFill>
              </a:rPr>
              <a:t>This preacher argued that members of the church of Christ should be called “</a:t>
            </a:r>
            <a:r>
              <a:rPr lang="en-US" b="1" dirty="0" err="1" smtClean="0">
                <a:solidFill>
                  <a:srgbClr val="C00000"/>
                </a:solidFill>
              </a:rPr>
              <a:t>Campbellites</a:t>
            </a:r>
            <a:r>
              <a:rPr lang="en-US" b="1" dirty="0" smtClean="0">
                <a:solidFill>
                  <a:srgbClr val="C00000"/>
                </a:solidFill>
              </a:rPr>
              <a:t>” because Alexander Campbell started the church of Christ.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96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b="1" dirty="0" smtClean="0"/>
              <a:t>All of the information we have considered reflects the ignorance that abounds in people’s minds concerning the topic under consideration</a:t>
            </a:r>
          </a:p>
          <a:p>
            <a:pPr algn="ctr">
              <a:buNone/>
            </a:pPr>
            <a:endParaRPr lang="en-US" sz="4000" b="1" dirty="0"/>
          </a:p>
          <a:p>
            <a:pPr algn="ctr">
              <a:buNone/>
            </a:pPr>
            <a:r>
              <a:rPr lang="en-US" sz="4000" b="1" dirty="0" smtClean="0"/>
              <a:t>No wonder people perish for lack of knowledge! </a:t>
            </a:r>
          </a:p>
          <a:p>
            <a:pPr algn="ctr">
              <a:buNone/>
            </a:pPr>
            <a:r>
              <a:rPr lang="en-US" sz="4000" b="1" dirty="0" smtClean="0"/>
              <a:t>Hosea 4:6; Isaiah 5:13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524000"/>
            <a:ext cx="7543800" cy="36576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7600" b="1" dirty="0" smtClean="0"/>
              <a:t>Why are we called “</a:t>
            </a:r>
            <a:r>
              <a:rPr lang="en-US" sz="7600" b="1" dirty="0" err="1" smtClean="0"/>
              <a:t>Campbellites</a:t>
            </a:r>
            <a:r>
              <a:rPr lang="en-US" sz="7600" b="1" dirty="0" smtClean="0"/>
              <a:t>”?</a:t>
            </a:r>
            <a:endParaRPr lang="en-US" sz="7600" b="1" dirty="0"/>
          </a:p>
        </p:txBody>
      </p:sp>
      <p:pic>
        <p:nvPicPr>
          <p:cNvPr id="4098" name="Picture 2" descr="http://upload.wikimedia.org/wikipedia/commons/thumb/d/d2/Question_mark.svg/220px-Question_mark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2095500" cy="3667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MORE REASONS TO CONSIDER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People have </a:t>
            </a:r>
            <a:r>
              <a:rPr lang="en-US" dirty="0"/>
              <a:t>no respect for the authority of the Scriptures (Colossians 3:17; 2 Timothy 1:13; 1 Peter 4:11).</a:t>
            </a:r>
          </a:p>
          <a:p>
            <a:pPr lvl="0"/>
            <a:r>
              <a:rPr lang="en-US" dirty="0" smtClean="0"/>
              <a:t>People have </a:t>
            </a:r>
            <a:r>
              <a:rPr lang="en-US" dirty="0"/>
              <a:t>decided to accept what others say about this matter and not what the Bible teaches (Jeremiah 6:16).</a:t>
            </a:r>
          </a:p>
          <a:p>
            <a:pPr lvl="0"/>
            <a:r>
              <a:rPr lang="en-US" dirty="0"/>
              <a:t>Some of our members are quoting more what Alexander Campbell said than what the Bible teaches (1 Peter 4:11; Titus 2:1).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MORE REASONS TO CONSIDER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People </a:t>
            </a:r>
            <a:r>
              <a:rPr lang="en-US" dirty="0"/>
              <a:t>just cannot accept that we are Christians only.  They refuse to accept the evidence that is before them</a:t>
            </a:r>
            <a:r>
              <a:rPr lang="en-US" dirty="0" smtClean="0"/>
              <a:t>.</a:t>
            </a:r>
          </a:p>
          <a:p>
            <a:pPr lvl="0"/>
            <a:endParaRPr lang="en-US" dirty="0"/>
          </a:p>
          <a:p>
            <a:pPr lvl="0"/>
            <a:r>
              <a:rPr lang="en-US" dirty="0" smtClean="0"/>
              <a:t>People </a:t>
            </a:r>
            <a:r>
              <a:rPr lang="en-US" dirty="0"/>
              <a:t>just want to ridicule members of the body of </a:t>
            </a:r>
            <a:r>
              <a:rPr lang="en-US" dirty="0" smtClean="0"/>
              <a:t>Christ.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Others simply do not have knowledge of what the Scriptures teach about who a Christian is.</a:t>
            </a:r>
          </a:p>
          <a:p>
            <a:pPr lvl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illie\Pictures\Pictures for PowerPoint\bigstockphotoBible12420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0000" contrast="-3000"/>
          </a:blip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49962"/>
          </a:xfrm>
        </p:spPr>
        <p:txBody>
          <a:bodyPr>
            <a:normAutofit/>
          </a:bodyPr>
          <a:lstStyle/>
          <a:p>
            <a:r>
              <a:rPr lang="en-US" sz="5500" b="1" dirty="0" smtClean="0">
                <a:solidFill>
                  <a:schemeClr val="bg1"/>
                </a:solidFill>
              </a:rPr>
              <a:t>Let us consider a few reasons why we are </a:t>
            </a:r>
            <a:r>
              <a:rPr lang="en-US" sz="5500" b="1" dirty="0" smtClean="0">
                <a:solidFill>
                  <a:srgbClr val="FFFF00"/>
                </a:solidFill>
              </a:rPr>
              <a:t>NOT</a:t>
            </a:r>
            <a:r>
              <a:rPr lang="en-US" sz="5500" b="1" dirty="0" smtClean="0">
                <a:solidFill>
                  <a:schemeClr val="bg1"/>
                </a:solidFill>
              </a:rPr>
              <a:t> “</a:t>
            </a:r>
            <a:r>
              <a:rPr lang="en-US" sz="5500" b="1" dirty="0" err="1" smtClean="0">
                <a:solidFill>
                  <a:schemeClr val="bg1"/>
                </a:solidFill>
              </a:rPr>
              <a:t>Campbellites</a:t>
            </a:r>
            <a:r>
              <a:rPr lang="en-US" sz="5500" b="1" dirty="0" smtClean="0">
                <a:solidFill>
                  <a:schemeClr val="bg1"/>
                </a:solidFill>
              </a:rPr>
              <a:t>” but Christians</a:t>
            </a:r>
            <a:endParaRPr lang="en-US" sz="5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Willie\Pictures\Pictures for PowerPoint\bible5.jpg"/>
          <p:cNvPicPr>
            <a:picLocks noChangeAspect="1" noChangeArrowheads="1"/>
          </p:cNvPicPr>
          <p:nvPr/>
        </p:nvPicPr>
        <p:blipFill>
          <a:blip r:embed="rId2" cstate="print">
            <a:lum bright="-2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143000"/>
            <a:ext cx="84582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are Christians </a:t>
            </a:r>
            <a:r>
              <a:rPr lang="en-US" sz="5500" b="1" dirty="0" smtClean="0">
                <a:solidFill>
                  <a:srgbClr val="FFFF00"/>
                </a:solidFill>
              </a:rPr>
              <a:t>NOT</a:t>
            </a:r>
            <a:r>
              <a:rPr lang="en-US" sz="5500" b="1" dirty="0" smtClean="0">
                <a:solidFill>
                  <a:schemeClr val="bg1"/>
                </a:solidFill>
              </a:rPr>
              <a:t> </a:t>
            </a:r>
            <a:r>
              <a:rPr kumimoji="0" lang="en-US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5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Campbellites</a:t>
            </a:r>
            <a:r>
              <a:rPr kumimoji="0" lang="en-US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because we follow Jesus Christ and not Alexander or Thomas Campbell</a:t>
            </a:r>
            <a:endParaRPr kumimoji="0" lang="en-US" sz="55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Every faithful Christian will follow the doctrine of Christ and the Apostles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The word “Christian” denotes and describes a follower of Christ, not Alexander Campbell.</a:t>
            </a:r>
          </a:p>
          <a:p>
            <a:endParaRPr lang="en-US" b="1" dirty="0" smtClean="0"/>
          </a:p>
          <a:p>
            <a:r>
              <a:rPr lang="en-US" b="1" dirty="0" smtClean="0"/>
              <a:t>We are commanded to follow the doctrine of Christ not men (Matthew 15:7-9; 2 John 9-11; Acts 2:42; 2 Thessalonians 2:15)</a:t>
            </a:r>
          </a:p>
          <a:p>
            <a:endParaRPr lang="en-US" b="1" dirty="0" smtClean="0"/>
          </a:p>
          <a:p>
            <a:r>
              <a:rPr lang="en-US" b="1" dirty="0" smtClean="0"/>
              <a:t>We follow Christ and NOT Alexander Campbell because Jesus is the way to Salvation (Acts 4:12; John 10:9; 14:6)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Willie\Pictures\Pictures for PowerPoint\bible5.jpg"/>
          <p:cNvPicPr>
            <a:picLocks noChangeAspect="1" noChangeArrowheads="1"/>
          </p:cNvPicPr>
          <p:nvPr/>
        </p:nvPicPr>
        <p:blipFill>
          <a:blip r:embed="rId2" cstate="print">
            <a:lum bright="-2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143000"/>
            <a:ext cx="84582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are Christians </a:t>
            </a:r>
            <a:r>
              <a:rPr lang="en-US" sz="6000" b="1" dirty="0" smtClean="0">
                <a:solidFill>
                  <a:srgbClr val="FFFF00"/>
                </a:solidFill>
              </a:rPr>
              <a:t>NOT</a:t>
            </a:r>
            <a:r>
              <a:rPr lang="en-US" sz="6000" b="1" dirty="0" smtClean="0">
                <a:solidFill>
                  <a:schemeClr val="bg1"/>
                </a:solidFill>
              </a:rPr>
              <a:t> 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Campbellites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because this</a:t>
            </a:r>
            <a:r>
              <a:rPr kumimoji="0" lang="en-US" sz="6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what the Bible calls us!</a:t>
            </a:r>
            <a:endParaRPr kumimoji="0" lang="en-US" sz="6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sz="5000" b="1" dirty="0" smtClean="0">
                <a:solidFill>
                  <a:srgbClr val="FFFF00"/>
                </a:solidFill>
              </a:rPr>
              <a:t>We Are Christians NOT </a:t>
            </a:r>
            <a:r>
              <a:rPr lang="en-US" sz="5000" b="1" dirty="0" err="1" smtClean="0">
                <a:solidFill>
                  <a:srgbClr val="FFFF00"/>
                </a:solidFill>
              </a:rPr>
              <a:t>Campbellites</a:t>
            </a:r>
            <a:r>
              <a:rPr lang="en-US" sz="5000" b="1" dirty="0" smtClean="0">
                <a:solidFill>
                  <a:srgbClr val="FFFF00"/>
                </a:solidFill>
              </a:rPr>
              <a:t>!</a:t>
            </a:r>
            <a:endParaRPr lang="en-US" sz="5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0"/>
            <a:ext cx="58674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“</a:t>
            </a:r>
            <a:r>
              <a:rPr lang="en-US" dirty="0"/>
              <a:t>And when he had found him, he brought him to Antioch.  So it was that for a whole year they assembled with the church and taught a great many people.  </a:t>
            </a:r>
            <a:r>
              <a:rPr lang="en-US" b="1" dirty="0">
                <a:solidFill>
                  <a:srgbClr val="C00000"/>
                </a:solidFill>
              </a:rPr>
              <a:t>And the disciples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were first called Christians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in Antioch” (Acts </a:t>
            </a:r>
            <a:r>
              <a:rPr lang="en-US" dirty="0" smtClean="0"/>
              <a:t>11:26)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2" descr="http://2.bp.blogspot.com/_GrDAQ4MFcs4/SmsgJGAMQCI/AAAAAAAAAwI/D2t1FW6Rt6s/s400/bibl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438400"/>
            <a:ext cx="2914650" cy="3524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sz="5000" b="1" dirty="0" smtClean="0">
                <a:solidFill>
                  <a:srgbClr val="FFFF00"/>
                </a:solidFill>
              </a:rPr>
              <a:t>We Are Christians NOT </a:t>
            </a:r>
            <a:r>
              <a:rPr lang="en-US" sz="5000" b="1" dirty="0" err="1" smtClean="0">
                <a:solidFill>
                  <a:srgbClr val="FFFF00"/>
                </a:solidFill>
              </a:rPr>
              <a:t>Campbellites</a:t>
            </a:r>
            <a:r>
              <a:rPr lang="en-US" sz="5000" b="1" dirty="0" smtClean="0">
                <a:solidFill>
                  <a:srgbClr val="FFFF00"/>
                </a:solidFill>
              </a:rPr>
              <a:t>!</a:t>
            </a:r>
            <a:endParaRPr lang="en-US" sz="5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2286000"/>
            <a:ext cx="6477000" cy="384016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000" dirty="0" smtClean="0"/>
              <a:t>“Then </a:t>
            </a:r>
            <a:r>
              <a:rPr lang="en-US" sz="4000" dirty="0"/>
              <a:t>Agrippa said to Paul, </a:t>
            </a:r>
            <a:r>
              <a:rPr lang="en-US" sz="4000" b="1" dirty="0" smtClean="0">
                <a:solidFill>
                  <a:srgbClr val="C00000"/>
                </a:solidFill>
              </a:rPr>
              <a:t>You </a:t>
            </a:r>
            <a:r>
              <a:rPr lang="en-US" sz="4000" b="1" dirty="0">
                <a:solidFill>
                  <a:srgbClr val="C00000"/>
                </a:solidFill>
              </a:rPr>
              <a:t>almost persuade me to become a </a:t>
            </a:r>
            <a:r>
              <a:rPr lang="en-US" sz="4000" b="1" dirty="0" smtClean="0">
                <a:solidFill>
                  <a:srgbClr val="C00000"/>
                </a:solidFill>
              </a:rPr>
              <a:t>Christian</a:t>
            </a:r>
            <a:r>
              <a:rPr lang="en-US" sz="4000" dirty="0" smtClean="0"/>
              <a:t>” </a:t>
            </a:r>
          </a:p>
          <a:p>
            <a:pPr algn="ctr">
              <a:buNone/>
            </a:pPr>
            <a:r>
              <a:rPr lang="en-US" sz="4000" dirty="0" smtClean="0"/>
              <a:t>(</a:t>
            </a:r>
            <a:r>
              <a:rPr lang="en-US" sz="4000" dirty="0"/>
              <a:t>Acts </a:t>
            </a:r>
            <a:r>
              <a:rPr lang="en-US" sz="4000" dirty="0" smtClean="0"/>
              <a:t>26:28)</a:t>
            </a:r>
            <a:endParaRPr lang="en-US" sz="4000" dirty="0"/>
          </a:p>
          <a:p>
            <a:pPr algn="ctr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2" descr="http://2.bp.blogspot.com/_GrDAQ4MFcs4/SmsgJGAMQCI/AAAAAAAAAwI/D2t1FW6Rt6s/s400/bibl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438400"/>
            <a:ext cx="2914650" cy="3524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sz="5000" b="1" dirty="0" smtClean="0">
                <a:solidFill>
                  <a:srgbClr val="FFFF00"/>
                </a:solidFill>
              </a:rPr>
              <a:t>We Are Christians NOT </a:t>
            </a:r>
            <a:r>
              <a:rPr lang="en-US" sz="5000" b="1" dirty="0" err="1" smtClean="0">
                <a:solidFill>
                  <a:srgbClr val="FFFF00"/>
                </a:solidFill>
              </a:rPr>
              <a:t>Campbellites</a:t>
            </a:r>
            <a:r>
              <a:rPr lang="en-US" sz="5000" b="1" dirty="0" smtClean="0">
                <a:solidFill>
                  <a:srgbClr val="FFFF00"/>
                </a:solidFill>
              </a:rPr>
              <a:t>!</a:t>
            </a:r>
            <a:endParaRPr lang="en-US" sz="5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0" y="1600200"/>
            <a:ext cx="6248400" cy="47244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500" dirty="0"/>
              <a:t>“Yet if anyone suffers </a:t>
            </a:r>
            <a:r>
              <a:rPr lang="en-US" sz="4500" b="1" dirty="0">
                <a:solidFill>
                  <a:srgbClr val="C00000"/>
                </a:solidFill>
              </a:rPr>
              <a:t>as a Christian</a:t>
            </a:r>
            <a:r>
              <a:rPr lang="en-US" sz="4500" dirty="0"/>
              <a:t>, let him not be ashamed, but let him glorify God in this matter” (1 Peter </a:t>
            </a:r>
            <a:r>
              <a:rPr lang="en-US" sz="4500" dirty="0" smtClean="0"/>
              <a:t>4:16)</a:t>
            </a:r>
            <a:endParaRPr lang="en-US" sz="4500" dirty="0"/>
          </a:p>
          <a:p>
            <a:pPr algn="ctr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8610" name="Picture 2" descr="http://2.bp.blogspot.com/_GrDAQ4MFcs4/SmsgJGAMQCI/AAAAAAAAAwI/D2t1FW6Rt6s/s400/bibl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438400"/>
            <a:ext cx="2914650" cy="3524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Willie\Pictures\Pictures for PowerPoint\bible5.jpg"/>
          <p:cNvPicPr>
            <a:picLocks noChangeAspect="1" noChangeArrowheads="1"/>
          </p:cNvPicPr>
          <p:nvPr/>
        </p:nvPicPr>
        <p:blipFill>
          <a:blip r:embed="rId2" cstate="print">
            <a:lum bright="-27000"/>
          </a:blip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16764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Bible Also Refers To Us As…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Saints (Ephesians 1:1)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Disciples (Acts 14:22)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Members of the family of God (Ephesians 2:19)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Children of God (John 1:12-13)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Sojourners and Pilgrims (1 Peter 2:11)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holy nation (1 Peter 2:9)</a:t>
            </a:r>
          </a:p>
        </p:txBody>
      </p:sp>
      <p:sp>
        <p:nvSpPr>
          <p:cNvPr id="7" name="Rectangle 6"/>
          <p:cNvSpPr/>
          <p:nvPr/>
        </p:nvSpPr>
        <p:spPr>
          <a:xfrm rot="20516483">
            <a:off x="695168" y="1715693"/>
            <a:ext cx="7266413" cy="341632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There is NO passage</a:t>
            </a:r>
          </a:p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In the Bible where we</a:t>
            </a:r>
          </a:p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Are called </a:t>
            </a:r>
          </a:p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“</a:t>
            </a:r>
            <a:r>
              <a:rPr lang="en-US" sz="5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Campbellites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”</a:t>
            </a:r>
            <a:endParaRPr lang="en-US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09" name="Picture 1" descr="C:\Users\Willie\Pictures\Pictures for PowerPoint\Biblia # 1.jpg"/>
          <p:cNvPicPr>
            <a:picLocks noChangeAspect="1" noChangeArrowheads="1"/>
          </p:cNvPicPr>
          <p:nvPr/>
        </p:nvPicPr>
        <p:blipFill>
          <a:blip r:embed="rId2" cstate="print">
            <a:lum bright="-2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81000"/>
            <a:ext cx="8229600" cy="617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</a:t>
            </a: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MUST</a:t>
            </a: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follow what the Bible teaches </a:t>
            </a: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we want to be pleasing to God!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5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5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Peter 4:11; Titus 2:1; 2 Timothy 1:13; Colossians 3:17</a:t>
            </a:r>
          </a:p>
        </p:txBody>
      </p:sp>
      <p:sp>
        <p:nvSpPr>
          <p:cNvPr id="6" name="Down Arrow 5"/>
          <p:cNvSpPr/>
          <p:nvPr/>
        </p:nvSpPr>
        <p:spPr>
          <a:xfrm>
            <a:off x="4114800" y="2590800"/>
            <a:ext cx="990600" cy="22098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Willie\Pictures\Pictures for PowerPoint\bible5.jpg"/>
          <p:cNvPicPr>
            <a:picLocks noChangeAspect="1" noChangeArrowheads="1"/>
          </p:cNvPicPr>
          <p:nvPr/>
        </p:nvPicPr>
        <p:blipFill>
          <a:blip r:embed="rId2" cstate="print">
            <a:lum bright="-2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762000"/>
            <a:ext cx="8458200" cy="55165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are Christians </a:t>
            </a:r>
            <a:r>
              <a:rPr lang="en-US" sz="6000" b="1" dirty="0" smtClean="0">
                <a:solidFill>
                  <a:srgbClr val="FFFF00"/>
                </a:solidFill>
              </a:rPr>
              <a:t>NOT</a:t>
            </a:r>
            <a:r>
              <a:rPr lang="en-US" sz="6000" b="1" dirty="0" smtClean="0">
                <a:solidFill>
                  <a:schemeClr val="bg1"/>
                </a:solidFill>
              </a:rPr>
              <a:t> 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Campbellites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because Jesus Christ established His church, of which we are members, and NOT Alexander Campbell</a:t>
            </a:r>
            <a:r>
              <a:rPr kumimoji="0" lang="en-US" sz="6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  <a:endParaRPr kumimoji="0" lang="en-US" sz="6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JESUS CHRIST ESTABLISHED HIS CHURCH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828800"/>
            <a:ext cx="4800600" cy="4572000"/>
          </a:xfrm>
        </p:spPr>
        <p:txBody>
          <a:bodyPr>
            <a:normAutofit/>
          </a:bodyPr>
          <a:lstStyle/>
          <a:p>
            <a:r>
              <a:rPr lang="en-US" sz="3900" b="1" dirty="0" smtClean="0"/>
              <a:t>Matthew 16:18</a:t>
            </a:r>
          </a:p>
          <a:p>
            <a:r>
              <a:rPr lang="en-US" sz="3900" b="1" dirty="0" smtClean="0"/>
              <a:t>Acts 20:28</a:t>
            </a:r>
          </a:p>
          <a:p>
            <a:r>
              <a:rPr lang="en-US" sz="3900" b="1" dirty="0" smtClean="0"/>
              <a:t>1 Peter 1:18-20</a:t>
            </a:r>
          </a:p>
          <a:p>
            <a:r>
              <a:rPr lang="en-US" sz="3900" b="1" dirty="0" smtClean="0"/>
              <a:t>Ephesians 1:4</a:t>
            </a:r>
          </a:p>
          <a:p>
            <a:r>
              <a:rPr lang="en-US" sz="3900" b="1" dirty="0" smtClean="0"/>
              <a:t>Ephesians 1:22-23</a:t>
            </a:r>
          </a:p>
          <a:p>
            <a:r>
              <a:rPr lang="en-US" sz="3900" b="1" dirty="0" smtClean="0"/>
              <a:t>Ephesians 5:23</a:t>
            </a:r>
            <a:endParaRPr lang="en-US" sz="3900" b="1" dirty="0"/>
          </a:p>
        </p:txBody>
      </p:sp>
      <p:pic>
        <p:nvPicPr>
          <p:cNvPr id="61442" name="Picture 2" descr="C:\Users\Willie\Pictures\Pictures for PowerPoint\boo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3600"/>
            <a:ext cx="381000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HIS CHURCH WAS ESTABLISHED ON PENTECOST DAY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4572000"/>
          </a:xfrm>
        </p:spPr>
        <p:txBody>
          <a:bodyPr>
            <a:normAutofit/>
          </a:bodyPr>
          <a:lstStyle/>
          <a:p>
            <a:r>
              <a:rPr lang="en-US" sz="4500" b="1" dirty="0" smtClean="0"/>
              <a:t>According to Prophecy (Isaiah 2:1-4)</a:t>
            </a:r>
          </a:p>
          <a:p>
            <a:endParaRPr lang="en-US" sz="4500" b="1" dirty="0" smtClean="0"/>
          </a:p>
          <a:p>
            <a:r>
              <a:rPr lang="en-US" sz="4500" b="1" dirty="0" smtClean="0"/>
              <a:t>The location of the establishment was Jerusalem (Acts 2:1-47)</a:t>
            </a:r>
          </a:p>
          <a:p>
            <a:pPr>
              <a:buNone/>
            </a:pPr>
            <a:endParaRPr lang="en-US" sz="39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Willie\Pictures\Pictures for PowerPoint\bible5.jpg"/>
          <p:cNvPicPr>
            <a:picLocks noChangeAspect="1" noChangeArrowheads="1"/>
          </p:cNvPicPr>
          <p:nvPr/>
        </p:nvPicPr>
        <p:blipFill>
          <a:blip r:embed="rId2" cstate="print">
            <a:lum bright="-2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762000"/>
            <a:ext cx="8458200" cy="55165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are Christians </a:t>
            </a:r>
            <a:r>
              <a:rPr lang="en-US" sz="6000" b="1" dirty="0" smtClean="0">
                <a:solidFill>
                  <a:srgbClr val="FFFF00"/>
                </a:solidFill>
              </a:rPr>
              <a:t>NOT</a:t>
            </a:r>
            <a:r>
              <a:rPr lang="en-US" sz="6000" b="1" dirty="0" smtClean="0">
                <a:solidFill>
                  <a:schemeClr val="bg1"/>
                </a:solidFill>
              </a:rPr>
              <a:t> 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en-US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Campbellites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because we have been baptized into the Body of Christ, NOT</a:t>
            </a:r>
            <a:r>
              <a:rPr kumimoji="0" lang="en-US" sz="6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Alexander Campbell!</a:t>
            </a:r>
            <a:endParaRPr kumimoji="0" lang="en-US" sz="6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4500" b="1" dirty="0" smtClean="0">
                <a:solidFill>
                  <a:srgbClr val="FFFF00"/>
                </a:solidFill>
              </a:rPr>
              <a:t>Those who obey the gospel are added to the Body of Christ!</a:t>
            </a:r>
            <a:endParaRPr lang="en-US" sz="45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953000" cy="5105400"/>
          </a:xfrm>
        </p:spPr>
        <p:txBody>
          <a:bodyPr>
            <a:noAutofit/>
          </a:bodyPr>
          <a:lstStyle/>
          <a:p>
            <a:r>
              <a:rPr lang="en-US" sz="2700" dirty="0" smtClean="0"/>
              <a:t>Hear</a:t>
            </a:r>
            <a:r>
              <a:rPr lang="en-US" sz="2700" dirty="0"/>
              <a:t> </a:t>
            </a:r>
            <a:r>
              <a:rPr lang="en-US" sz="2700" dirty="0" smtClean="0"/>
              <a:t>(Romans 10:17; Acts 18:8; 1 Cor. 15:1-4)</a:t>
            </a:r>
          </a:p>
          <a:p>
            <a:r>
              <a:rPr lang="en-US" sz="2700" dirty="0" smtClean="0"/>
              <a:t>Believe (Acts 18:8)</a:t>
            </a:r>
          </a:p>
          <a:p>
            <a:r>
              <a:rPr lang="en-US" sz="2700" dirty="0" smtClean="0"/>
              <a:t>Repent of sins (Acts 2:38; 17:30)</a:t>
            </a:r>
          </a:p>
          <a:p>
            <a:r>
              <a:rPr lang="en-US" sz="2700" dirty="0" smtClean="0"/>
              <a:t>Confess  Christ as the Son of God (Romans 10:9-10)</a:t>
            </a:r>
          </a:p>
          <a:p>
            <a:r>
              <a:rPr lang="en-US" sz="2700" dirty="0" smtClean="0"/>
              <a:t>Be </a:t>
            </a:r>
            <a:r>
              <a:rPr lang="en-US" sz="2700" b="1" dirty="0" smtClean="0">
                <a:solidFill>
                  <a:srgbClr val="C00000"/>
                </a:solidFill>
              </a:rPr>
              <a:t>baptized</a:t>
            </a:r>
            <a:r>
              <a:rPr lang="en-US" sz="2700" dirty="0" smtClean="0"/>
              <a:t> for the  forgiveness of sins (Acts 2:38; 22:16)</a:t>
            </a:r>
          </a:p>
          <a:p>
            <a:r>
              <a:rPr lang="en-US" sz="2700" dirty="0" smtClean="0"/>
              <a:t>Live a faithful life (Revelation 2:10; Philippians 2:12)</a:t>
            </a:r>
          </a:p>
        </p:txBody>
      </p:sp>
      <p:sp>
        <p:nvSpPr>
          <p:cNvPr id="4" name="Oval 3"/>
          <p:cNvSpPr/>
          <p:nvPr/>
        </p:nvSpPr>
        <p:spPr>
          <a:xfrm>
            <a:off x="5029200" y="2362200"/>
            <a:ext cx="3962400" cy="4038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 smtClean="0"/>
              <a:t>Acts 2:41, 47; Galatians 3:27; 1 Cor. 12:13</a:t>
            </a:r>
          </a:p>
          <a:p>
            <a:pPr algn="ctr"/>
            <a:r>
              <a:rPr lang="en-US" sz="4500" b="1" dirty="0" smtClean="0">
                <a:solidFill>
                  <a:srgbClr val="FFFF00"/>
                </a:solidFill>
              </a:rPr>
              <a:t>CHRIST</a:t>
            </a:r>
            <a:endParaRPr lang="en-US" sz="4500" b="1" dirty="0">
              <a:solidFill>
                <a:srgbClr val="FFFF00"/>
              </a:solidFill>
            </a:endParaRPr>
          </a:p>
        </p:txBody>
      </p:sp>
      <p:sp>
        <p:nvSpPr>
          <p:cNvPr id="8" name="Bent Arrow 7"/>
          <p:cNvSpPr/>
          <p:nvPr/>
        </p:nvSpPr>
        <p:spPr>
          <a:xfrm>
            <a:off x="1447800" y="3733800"/>
            <a:ext cx="4343400" cy="1143000"/>
          </a:xfrm>
          <a:prstGeom prst="ben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09" name="Picture 1" descr="C:\Users\Willie\Pictures\Pictures for PowerPoint\Biblia # 1.jpg"/>
          <p:cNvPicPr>
            <a:picLocks noChangeAspect="1" noChangeArrowheads="1"/>
          </p:cNvPicPr>
          <p:nvPr/>
        </p:nvPicPr>
        <p:blipFill>
          <a:blip r:embed="rId2" cstate="print">
            <a:lum bright="-2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81000"/>
            <a:ext cx="8229600" cy="617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5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609600"/>
            <a:ext cx="8229600" cy="55165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biblical evidence we have considered is clear.  According to the Bible, God’s final authority, we are called CHRISTIANS, NOT </a:t>
            </a:r>
            <a:r>
              <a:rPr kumimoji="0" lang="en-US" sz="4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Campbellites</a:t>
            </a: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5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Thank God for this name!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1365</Words>
  <Application>Microsoft Office PowerPoint</Application>
  <PresentationFormat>On-screen Show (4:3)</PresentationFormat>
  <Paragraphs>132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Office Theme</vt:lpstr>
      <vt:lpstr>Module</vt:lpstr>
      <vt:lpstr>Metro</vt:lpstr>
      <vt:lpstr>Apex</vt:lpstr>
      <vt:lpstr>PowerPoint Presentation</vt:lpstr>
      <vt:lpstr>PowerPoint Presentation</vt:lpstr>
      <vt:lpstr>Why a very important topic?</vt:lpstr>
      <vt:lpstr>Please Consider The Following Passages Before Our Lesson</vt:lpstr>
      <vt:lpstr>OVERVIEW OF OUR LESSON</vt:lpstr>
      <vt:lpstr>OUR BIBLE AUTHORITY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Wikipedia Encyclopedia  </vt:lpstr>
      <vt:lpstr>Wayne Jackson, “Alexander Campbell and Christ’s church”</vt:lpstr>
      <vt:lpstr>BTSOP STUDENTS</vt:lpstr>
      <vt:lpstr>PowerPoint Presentation</vt:lpstr>
      <vt:lpstr>PowerPoint Presentation</vt:lpstr>
      <vt:lpstr>MORE REASONS TO CONSIDER</vt:lpstr>
      <vt:lpstr>MORE REASONS TO CONSIDER</vt:lpstr>
      <vt:lpstr>Let us consider a few reasons why we are NOT “Campbellites” but Christians</vt:lpstr>
      <vt:lpstr>PowerPoint Presentation</vt:lpstr>
      <vt:lpstr>Every faithful Christian will follow the doctrine of Christ and the Apostles</vt:lpstr>
      <vt:lpstr>PowerPoint Presentation</vt:lpstr>
      <vt:lpstr>We Are Christians NOT Campbellites!</vt:lpstr>
      <vt:lpstr>We Are Christians NOT Campbellites!</vt:lpstr>
      <vt:lpstr>We Are Christians NOT Campbellites!</vt:lpstr>
      <vt:lpstr>PowerPoint Presentation</vt:lpstr>
      <vt:lpstr>PowerPoint Presentation</vt:lpstr>
      <vt:lpstr>PowerPoint Presentation</vt:lpstr>
      <vt:lpstr>JESUS CHRIST ESTABLISHED HIS CHURCH</vt:lpstr>
      <vt:lpstr>HIS CHURCH WAS ESTABLISHED ON PENTECOST DAY</vt:lpstr>
      <vt:lpstr>PowerPoint Presentation</vt:lpstr>
      <vt:lpstr>Those who obey the gospel are added to the Body of Christ!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Willie</dc:creator>
  <cp:lastModifiedBy>Willie Alvarenga</cp:lastModifiedBy>
  <cp:revision>33</cp:revision>
  <dcterms:created xsi:type="dcterms:W3CDTF">2010-08-06T19:28:31Z</dcterms:created>
  <dcterms:modified xsi:type="dcterms:W3CDTF">2011-03-01T13:38:09Z</dcterms:modified>
</cp:coreProperties>
</file>