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96" r:id="rId3"/>
    <p:sldMasterId id="2147483720" r:id="rId4"/>
    <p:sldMasterId id="2147483732" r:id="rId5"/>
    <p:sldMasterId id="2147483744" r:id="rId6"/>
  </p:sldMasterIdLst>
  <p:sldIdLst>
    <p:sldId id="284" r:id="rId7"/>
    <p:sldId id="302" r:id="rId8"/>
    <p:sldId id="303" r:id="rId9"/>
    <p:sldId id="261" r:id="rId10"/>
    <p:sldId id="285" r:id="rId11"/>
    <p:sldId id="264" r:id="rId12"/>
    <p:sldId id="300" r:id="rId13"/>
    <p:sldId id="301" r:id="rId14"/>
    <p:sldId id="299" r:id="rId15"/>
    <p:sldId id="265" r:id="rId16"/>
    <p:sldId id="266" r:id="rId17"/>
    <p:sldId id="268" r:id="rId18"/>
    <p:sldId id="270" r:id="rId19"/>
    <p:sldId id="273" r:id="rId20"/>
    <p:sldId id="286" r:id="rId21"/>
    <p:sldId id="288" r:id="rId22"/>
    <p:sldId id="275" r:id="rId23"/>
    <p:sldId id="290" r:id="rId24"/>
    <p:sldId id="291" r:id="rId25"/>
    <p:sldId id="276" r:id="rId26"/>
    <p:sldId id="277" r:id="rId27"/>
    <p:sldId id="278" r:id="rId28"/>
    <p:sldId id="292" r:id="rId29"/>
    <p:sldId id="280" r:id="rId30"/>
    <p:sldId id="293" r:id="rId31"/>
    <p:sldId id="294" r:id="rId32"/>
    <p:sldId id="283" r:id="rId33"/>
    <p:sldId id="295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9C021-201A-463B-B470-B26B9E4E7BB6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2B9F3-7E62-4627-B610-76D99A91EB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84912-FC2A-4925-BFD3-5F5D86F599E8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6DC5E-0AAC-4CE7-85A9-3C37B50E0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0FFED-EA4B-4065-8DD9-733689D76A77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AEB9C-2026-44F2-B9DA-DF4F005AC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90419-C188-47FF-8597-AFE0C1333BE8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52654-F70C-47ED-B46B-74BB5742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E630A-B927-4F47-B09F-19440A76B579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3ED57-96B4-4257-9339-F6470C6B2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75890-2692-4D64-A4E0-070826C5033C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88ABD-ED76-4402-822A-667124F25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DCB4D-00BB-4CB9-BBA1-6B444883CF92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DC862-2BB7-4799-ACB9-4457B84AB0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70F0F-3745-4574-A6E6-173B291F69AB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FA39D-D876-4BB5-BEDE-F6A0B5E148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4902F-4EF5-4FD5-ABEA-CE7806E19CD6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739EC-AD3C-4640-8842-2FC79002D9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75AA-2B4F-4DD9-B1CF-EF98F70A5DC1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3F61C-B20D-401F-85E6-0A26F7B6D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A9694-7C77-42A9-9DA9-458F82B50E38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E231D-C8D3-4A94-B5BE-C65319F00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B262D2-A5E3-4625-AD4B-3E8FE82697EF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101EA-7B8A-40E9-925A-FBDFE1C5DF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1C809-749E-43AE-8316-CEA400318B59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2E545-EFDE-4FF4-BE93-5A393DE11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36500B1-C92B-4818-9695-EE6FEEA50AC0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CA57A8-BCF9-4F6B-84A2-169B260361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FFA82-BC51-46DD-8206-D6B08E0CA7DF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85A45-EADF-48CE-B640-E34214ED2D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B350A-4525-4780-AF2F-E465E0116EDF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54DB0-1D0F-4624-B891-1AACF74B9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25371-A051-4026-83D4-46F11D249086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882E9-C23E-4B89-B8C4-0D32832971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2FCC8C-0498-4356-A87F-BF83800BA09A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04CDADE-76A0-432A-B16B-39B2132733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34221-F2C5-42FC-A509-2251D8DA478A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1E054-3A69-402F-B39E-455DE5FB7E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ound Single Corner Rectangle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A2ED16-4C21-4A00-9827-F570D2FCB742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2D64E77-8AD0-4135-8697-6AB3B805B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D0DCA-2254-488C-9E93-05A98BA2A6A9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B0D8F-85E0-4578-AF73-43141C2F9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E6E2C-6B85-43A7-82EA-CFCE9EEB2A4A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9D10E-6258-4D8C-AEED-40AF136C20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2A54D83-6988-492A-9119-21050BF9C377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4D93992-1BC2-4ADB-B754-CACC4C9F3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3024F-4EBC-4633-87D7-ED73F967AB8F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7E9F2-03BD-466B-850C-6B659A5829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84006B-82F2-4725-9C90-29F0BBD34481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98393B-F32D-4810-9E76-5585569F3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3630D7-5A1D-4156-A5F8-1FE0271385C4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8485635-F51F-4264-B852-6E546D0FE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7111A7A-1B22-4AF8-BD2C-6884CDA49840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7652A4-EF2D-475A-9A9A-A6E7F7427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26B68E0-D9F7-4FD5-BC56-EBFB6CCA4C5E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4D8E7B-302A-46D3-AF66-C034A784A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8A6BB-643E-44E4-8AEC-807BB715DA0F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727F5-6FE6-433B-8E50-3FFB627736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98CDB99-3C24-4434-BB53-2D41F49282D3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339D90-4F2A-48DF-B7DA-EBD9F6DDB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FC7D297-4D37-4976-B8A1-2DA4239E824C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F9D8C1F-3CFC-403A-B1A2-FC2FEE7788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BDB94-9D81-4B05-8695-90C2F9A2FFFA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3E77B-F5E9-4913-B07C-E2316AB7E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CB542-6657-4865-9110-1C8E9C3DEAA8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D26D0-A650-43FF-8140-EC92C4ABCC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38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39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40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41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55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64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65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66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B547BA-0855-4FBC-AE0E-05098E72EC80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7210B60-62D4-4465-856A-7AD759208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79739-FEA1-4C20-9B97-A782C518A109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787F3-178F-45E1-8BE6-23AA1C762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12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Freeform 24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7" name="Freeform 25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8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Rectangle 6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7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8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9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10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11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F7C3467-D269-42DE-9521-C8D45C9C6046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53BF51-7B80-41BF-9F75-4D0DC10906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43025FD-ECC6-4801-8FAD-3405AA8D37FC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653079-C674-4143-A3DE-EB0BC3E1C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4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5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6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17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8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9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20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21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28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29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4FDD20-DC57-434D-9CFB-85E38BFCE527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4E2086-EF5C-4D55-819B-DB36E3534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9D683-6B86-426A-932B-C29955930E15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266F1-5875-4F3A-B80A-ACADCDDC2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721748-3589-4FD5-B703-7ADC3C0F7494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3FB64F-00B7-471B-B5D0-BD674765F4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4D7EC-B095-4B29-B312-7809501C4CF9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19422-475B-44A2-9529-BC7A8CA9E1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8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14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5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6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3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0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1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2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7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8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2B3999-233E-4562-8042-BEB66E9D0390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01DC061-8719-4F29-B2CE-F5EA935E2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5288A-2A4F-45D2-863C-87B45731978C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F1EB3-59EB-4B10-A4EF-147ABED106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20287-3BB2-450B-B8D5-58563782BFD1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799AF-F40D-4700-9C4F-FC1073ED86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2F115-FB23-4410-A7CD-203F3898C6B1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4C1FF-DE31-45D8-B857-8E22986E5D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8AF37-9675-4697-8DEC-BDABD05DA238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7E4C6-8F18-41E5-B8BC-65520B3E25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D2639-A5CF-42F0-8F5C-DE7B91CC55C9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E46FB-852B-4E06-9A03-30F86AAA9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39BFE-E3BC-42F0-904D-91AAA042A3C7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AFA6E-2188-474F-84D3-14A689B16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D0B33-F9C1-4588-8011-26B0ACC5E10B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B4CCB-50DE-4217-8EB9-7C809F1C1A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72EFD-2CBF-4C1A-B8BA-40BB86A1D91A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ADA6A-DAA8-473A-A6F6-0CE5183A5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D975B-8E88-4D49-9A7A-0C6C2FAB11FF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66E3A-B6F4-4B41-A5FD-AD52EE5958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669FC-4024-498D-B52C-4EF23AA7AA61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D8EB6-B9B8-4CAD-B3DD-C660DF5BF8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C3444-47C3-4D73-AD30-66B4419BE7C0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6DCA1-F3BE-4E18-BA89-9458FC2052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5A4A-9256-427D-B0F7-44E4E0B34C01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CE1F7-8D54-4C3D-8FC6-73A96AF22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16066-F0EC-4FB6-B2FC-D1960DD91D30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BB2DF-7524-4670-8C54-76649BCF34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70435-42E6-4D64-BCA0-FC3E78793DAA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08F37-54C4-406A-AD6B-889CC8A1C0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27800-D774-48AC-ACA3-93A772CE48B7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4674C-F079-4677-BC60-54E09124C6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87E00-A1FA-4B6C-BD51-DDB64E026A36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B184A-C7B6-41EF-85B3-C71680883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57D9B-48CC-4ABA-9879-9A6EAABF1913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DD366-31C1-4127-8026-F0E830E964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50B25-2D4B-4663-B35E-76186192FD43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A4CF1-57C5-43EA-AAFE-AEEE29F74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9AC32-57C0-4975-929F-BE788E90B0A5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9395D-C706-4500-B669-0EE0D8889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84DB8-DFD3-455D-BBDC-B8E80A512A7B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3A03D-3C51-4D83-B274-0913701994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D992E-4E5F-4D90-B5A2-487FCA1CA1FB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18790-0AA2-45B5-BBEC-4EC75D0772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BABD8-8719-4025-B902-517A0668521C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DD90E-2669-4639-9790-B7E6958CD9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93230-BC25-4211-AB39-95FE615CBF97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22F66-6A09-4765-8250-157FD91D1C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0AFE4-D858-4CFD-A906-90586DEA3FE1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46E00-C82B-4EEB-B723-65541313C1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D2331C-BE78-40AE-8FAE-27D6BACB056F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534561-AFEF-4513-B0F5-35349BDF98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0" r:id="rId2"/>
    <p:sldLayoutId id="2147483779" r:id="rId3"/>
    <p:sldLayoutId id="2147483778" r:id="rId4"/>
    <p:sldLayoutId id="2147483777" r:id="rId5"/>
    <p:sldLayoutId id="2147483776" r:id="rId6"/>
    <p:sldLayoutId id="2147483775" r:id="rId7"/>
    <p:sldLayoutId id="2147483774" r:id="rId8"/>
    <p:sldLayoutId id="2147483773" r:id="rId9"/>
    <p:sldLayoutId id="2147483772" r:id="rId10"/>
    <p:sldLayoutId id="21474837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319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6F09BB96-ED7B-4071-B302-236CD0C42CB7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1F3E0618-9308-446D-8818-923C7BE273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788" r:id="rId2"/>
    <p:sldLayoutId id="2147483812" r:id="rId3"/>
    <p:sldLayoutId id="2147483787" r:id="rId4"/>
    <p:sldLayoutId id="2147483786" r:id="rId5"/>
    <p:sldLayoutId id="2147483785" r:id="rId6"/>
    <p:sldLayoutId id="2147483813" r:id="rId7"/>
    <p:sldLayoutId id="2147483784" r:id="rId8"/>
    <p:sldLayoutId id="2147483814" r:id="rId9"/>
    <p:sldLayoutId id="2147483783" r:id="rId10"/>
    <p:sldLayoutId id="21474837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60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B4278AF-4A2D-4B51-AD87-12499F864863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0EF7C07-22FA-4D62-A593-3F313EB04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792" r:id="rId2"/>
    <p:sldLayoutId id="2147483816" r:id="rId3"/>
    <p:sldLayoutId id="2147483817" r:id="rId4"/>
    <p:sldLayoutId id="2147483818" r:id="rId5"/>
    <p:sldLayoutId id="2147483819" r:id="rId6"/>
    <p:sldLayoutId id="2147483791" r:id="rId7"/>
    <p:sldLayoutId id="2147483820" r:id="rId8"/>
    <p:sldLayoutId id="2147483821" r:id="rId9"/>
    <p:sldLayoutId id="2147483790" r:id="rId10"/>
    <p:sldLayoutId id="214748378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790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B958C6B2-5679-4459-BF80-51ECC81431C5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505FC35E-E66C-4C05-8332-21FBD8A358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2" r:id="rId1"/>
    <p:sldLayoutId id="2147483797" r:id="rId2"/>
    <p:sldLayoutId id="2147483823" r:id="rId3"/>
    <p:sldLayoutId id="2147483824" r:id="rId4"/>
    <p:sldLayoutId id="2147483825" r:id="rId5"/>
    <p:sldLayoutId id="2147483796" r:id="rId6"/>
    <p:sldLayoutId id="2147483826" r:id="rId7"/>
    <p:sldLayoutId id="2147483795" r:id="rId8"/>
    <p:sldLayoutId id="2147483827" r:id="rId9"/>
    <p:sldLayoutId id="2147483794" r:id="rId10"/>
    <p:sldLayoutId id="214748379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018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396BFF3-D8E6-4903-B074-193898359B8D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0722FA12-3636-4C47-A2EB-4D9F9289AB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02" r:id="rId2"/>
    <p:sldLayoutId id="2147483829" r:id="rId3"/>
    <p:sldLayoutId id="2147483801" r:id="rId4"/>
    <p:sldLayoutId id="2147483800" r:id="rId5"/>
    <p:sldLayoutId id="2147483799" r:id="rId6"/>
    <p:sldLayoutId id="2147483830" r:id="rId7"/>
    <p:sldLayoutId id="2147483831" r:id="rId8"/>
    <p:sldLayoutId id="2147483832" r:id="rId9"/>
    <p:sldLayoutId id="2147483798" r:id="rId10"/>
    <p:sldLayoutId id="214748383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246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246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E5F52A-F01C-4252-BA4C-EB5DC4ACBC95}" type="datetimeFigureOut">
              <a:rPr lang="en-US"/>
              <a:pPr>
                <a:defRPr/>
              </a:pPr>
              <a:t>5/2/2011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6A938FC-7839-40A9-87FA-68B885729B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6247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10" r:id="rId2"/>
    <p:sldLayoutId id="2147483835" r:id="rId3"/>
    <p:sldLayoutId id="2147483809" r:id="rId4"/>
    <p:sldLayoutId id="2147483808" r:id="rId5"/>
    <p:sldLayoutId id="2147483807" r:id="rId6"/>
    <p:sldLayoutId id="2147483806" r:id="rId7"/>
    <p:sldLayoutId id="2147483805" r:id="rId8"/>
    <p:sldLayoutId id="2147483836" r:id="rId9"/>
    <p:sldLayoutId id="2147483804" r:id="rId10"/>
    <p:sldLayoutId id="214748380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biblecharts.com/images/seek_and_ye_shall_find_objects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7.xml"/><Relationship Id="rId1" Type="http://schemas.openxmlformats.org/officeDocument/2006/relationships/themeOverride" Target="../theme/themeOverride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4755" name="Picture 2" descr="http://www.epassoc.org/components/com_livingword/images/bible.jpg"/>
          <p:cNvPicPr>
            <a:picLocks noChangeAspect="1" noChangeArrowheads="1"/>
          </p:cNvPicPr>
          <p:nvPr/>
        </p:nvPicPr>
        <p:blipFill>
          <a:blip r:embed="rId2">
            <a:lum bright="-16000" contrast="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9144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000" b="1" dirty="0">
                <a:solidFill>
                  <a:schemeClr val="bg1"/>
                </a:solidFill>
                <a:latin typeface="+mn-lt"/>
              </a:rPr>
              <a:t>Back To The Bible Concerning How To Be Saved From Sin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6000" b="1" dirty="0">
              <a:solidFill>
                <a:schemeClr val="bg1"/>
              </a:solidFill>
              <a:latin typeface="+mn-lt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900" b="1" dirty="0">
                <a:solidFill>
                  <a:schemeClr val="bg1"/>
                </a:solidFill>
                <a:latin typeface="+mn-lt"/>
              </a:rPr>
              <a:t>By Willie </a:t>
            </a:r>
            <a:r>
              <a:rPr lang="en-US" sz="3900" b="1" dirty="0" err="1">
                <a:solidFill>
                  <a:schemeClr val="bg1"/>
                </a:solidFill>
                <a:latin typeface="+mn-lt"/>
              </a:rPr>
              <a:t>Alvarenga</a:t>
            </a:r>
            <a:endParaRPr lang="en-US" sz="39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2800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28004" name="Picture 4" descr="img00015"/>
          <p:cNvPicPr>
            <a:picLocks noChangeAspect="1" noChangeArrowheads="1"/>
          </p:cNvPicPr>
          <p:nvPr/>
        </p:nvPicPr>
        <p:blipFill>
          <a:blip r:embed="rId2">
            <a:lum bright="-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8005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6600" b="1">
                <a:solidFill>
                  <a:schemeClr val="bg1"/>
                </a:solidFill>
                <a:latin typeface="Calibri" pitchFamily="34" charset="0"/>
              </a:rPr>
              <a:t>Usted Puede Saber Que Hacer Para Ser Salvo</a:t>
            </a: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en-US" sz="320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Willie Alvarenga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0" y="1447800"/>
            <a:ext cx="5105400" cy="46783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5000" smtClean="0"/>
              <a:t>Hechos 17:11</a:t>
            </a:r>
          </a:p>
          <a:p>
            <a:pPr algn="ctr">
              <a:buFont typeface="Arial" charset="0"/>
              <a:buNone/>
            </a:pPr>
            <a:r>
              <a:rPr lang="en-US" sz="5000" smtClean="0"/>
              <a:t>I Tesalonicenses 5:21</a:t>
            </a:r>
          </a:p>
          <a:p>
            <a:pPr algn="ctr">
              <a:buFont typeface="Arial" charset="0"/>
              <a:buNone/>
            </a:pPr>
            <a:r>
              <a:rPr lang="en-US" sz="5000" smtClean="0"/>
              <a:t>I Juan 4:1</a:t>
            </a:r>
          </a:p>
          <a:p>
            <a:pPr algn="ctr">
              <a:buFont typeface="Arial" charset="0"/>
              <a:buNone/>
            </a:pPr>
            <a:r>
              <a:rPr lang="en-US" sz="5000" smtClean="0"/>
              <a:t>Juan 7:17</a:t>
            </a:r>
          </a:p>
        </p:txBody>
      </p:sp>
      <p:sp>
        <p:nvSpPr>
          <p:cNvPr id="129027" name="AutoShape 4"/>
          <p:cNvSpPr>
            <a:spLocks noChangeArrowheads="1"/>
          </p:cNvSpPr>
          <p:nvPr/>
        </p:nvSpPr>
        <p:spPr bwMode="auto">
          <a:xfrm>
            <a:off x="2667000" y="3352800"/>
            <a:ext cx="1524000" cy="9144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819352565 h 21600"/>
              <a:gd name="T4" fmla="*/ 2147483647 w 21600"/>
              <a:gd name="T5" fmla="*/ 1638705130 h 21600"/>
              <a:gd name="T6" fmla="*/ 2147483647 w 21600"/>
              <a:gd name="T7" fmla="*/ 81935256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29028" name="Picture 5" descr="bibl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828800"/>
            <a:ext cx="2057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9" name="Rectangle 6"/>
          <p:cNvSpPr>
            <a:spLocks noChangeArrowheads="1"/>
          </p:cNvSpPr>
          <p:nvPr/>
        </p:nvSpPr>
        <p:spPr bwMode="auto">
          <a:xfrm>
            <a:off x="609600" y="457200"/>
            <a:ext cx="8001000" cy="838200"/>
          </a:xfrm>
          <a:prstGeom prst="rect">
            <a:avLst/>
          </a:prstGeom>
          <a:solidFill>
            <a:srgbClr val="00FFCC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Un Llamado A Estudiar La Biblia</a:t>
            </a:r>
          </a:p>
        </p:txBody>
      </p:sp>
      <p:pic>
        <p:nvPicPr>
          <p:cNvPr id="129030" name="Picture 7" descr="http://margotmystic.files.wordpress.com/2008/09/magnifying-glas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4495800"/>
            <a:ext cx="22066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5779" name="Picture 3" descr="E:\PowerPoint Pictures Toshiba\bible-4.jpg"/>
          <p:cNvPicPr>
            <a:picLocks noChangeAspect="1" noChangeArrowheads="1"/>
          </p:cNvPicPr>
          <p:nvPr/>
        </p:nvPicPr>
        <p:blipFill>
          <a:blip r:embed="rId2">
            <a:lum brigh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3600" b="1">
                <a:solidFill>
                  <a:schemeClr val="bg1"/>
                </a:solidFill>
                <a:latin typeface="Calibri" pitchFamily="34" charset="0"/>
              </a:rPr>
              <a:t>Nuestra presente condicion en cuanto al tema bajo consideracion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endParaRPr lang="en-US" sz="3600" b="1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3600" b="1">
                <a:solidFill>
                  <a:schemeClr val="bg1"/>
                </a:solidFill>
                <a:latin typeface="Calibri" pitchFamily="34" charset="0"/>
              </a:rPr>
              <a:t>Lo que la Biblia enseña sobre la salvacion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endParaRPr lang="en-US" sz="3600" b="1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3600" b="1">
                <a:solidFill>
                  <a:schemeClr val="bg1"/>
                </a:solidFill>
                <a:latin typeface="Calibri" pitchFamily="34" charset="0"/>
              </a:rPr>
              <a:t>La necesidad de  obedecer hoy y no mañana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sz="3200">
              <a:latin typeface="Calibri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en-US" sz="4400" b="1">
                <a:solidFill>
                  <a:srgbClr val="FFFF00"/>
                </a:solidFill>
                <a:latin typeface="Calibri" pitchFamily="34" charset="0"/>
              </a:rPr>
              <a:t>En Esta Leccion Consideraremos Los Siguiente</a:t>
            </a:r>
            <a:r>
              <a:rPr lang="en-US" sz="4400" b="1">
                <a:latin typeface="Calibri" pitchFamily="34" charset="0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6803" name="Picture 2" descr="http://harvestpetaluma.org/files/Site%20Images/Misc/Bible.jpg"/>
          <p:cNvPicPr>
            <a:picLocks noChangeAspect="1" noChangeArrowheads="1"/>
          </p:cNvPicPr>
          <p:nvPr/>
        </p:nvPicPr>
        <p:blipFill>
          <a:blip r:embed="rId2">
            <a:lum bright="-16000"/>
          </a:blip>
          <a:srcRect/>
          <a:stretch>
            <a:fillRect/>
          </a:stretch>
        </p:blipFill>
        <p:spPr bwMode="auto">
          <a:xfrm>
            <a:off x="0" y="0"/>
            <a:ext cx="9144000" cy="683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4" name="Content Placeholder 2"/>
          <p:cNvSpPr txBox="1">
            <a:spLocks/>
          </p:cNvSpPr>
          <p:nvPr/>
        </p:nvSpPr>
        <p:spPr bwMode="auto">
          <a:xfrm>
            <a:off x="457200" y="11430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5400" b="1">
                <a:solidFill>
                  <a:schemeClr val="bg1"/>
                </a:solidFill>
                <a:latin typeface="Calibri" pitchFamily="34" charset="0"/>
              </a:rPr>
              <a:t>Why Must People Go Back To The Bible Concerning What A Person Must Do To Be Saved From Sin?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32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Content Placeholder 2"/>
          <p:cNvSpPr>
            <a:spLocks noGrp="1"/>
          </p:cNvSpPr>
          <p:nvPr>
            <p:ph idx="1"/>
          </p:nvPr>
        </p:nvSpPr>
        <p:spPr>
          <a:xfrm>
            <a:off x="503238" y="1298575"/>
            <a:ext cx="8183562" cy="418782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6000" b="1" smtClean="0"/>
              <a:t>There is so much confusion concerning salvation</a:t>
            </a:r>
          </a:p>
          <a:p>
            <a:pPr>
              <a:buFont typeface="Arial" charset="0"/>
              <a:buChar char="•"/>
            </a:pPr>
            <a:endParaRPr lang="en-US" sz="4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7885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78851" name="Picture 2" descr="http://images.quickblogcast.com/93353-86102/Hell_Fire.jpg"/>
          <p:cNvPicPr>
            <a:picLocks noChangeAspect="1" noChangeArrowheads="1"/>
          </p:cNvPicPr>
          <p:nvPr/>
        </p:nvPicPr>
        <p:blipFill>
          <a:blip r:embed="rId2">
            <a:lum bright="-2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04800"/>
            <a:ext cx="8229600" cy="6096000"/>
          </a:xfrm>
          <a:prstGeom prst="rect">
            <a:avLst/>
          </a:prstGeom>
        </p:spPr>
        <p:txBody>
          <a:bodyPr lIns="182880" tIns="91440">
            <a:normAutofit lnSpcReduction="10000"/>
          </a:bodyPr>
          <a:lstStyle/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4900" dirty="0">
                <a:solidFill>
                  <a:schemeClr val="bg1"/>
                </a:solidFill>
                <a:latin typeface="+mn-lt"/>
              </a:rPr>
              <a:t>Accept Jesus as your personal savior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4900" dirty="0">
                <a:solidFill>
                  <a:schemeClr val="bg1"/>
                </a:solidFill>
                <a:latin typeface="+mn-lt"/>
              </a:rPr>
              <a:t>You must pray Jesus into your heart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4900" dirty="0">
                <a:solidFill>
                  <a:schemeClr val="bg1"/>
                </a:solidFill>
                <a:latin typeface="+mn-lt"/>
              </a:rPr>
              <a:t>Faith alone will save you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4900" dirty="0">
                <a:solidFill>
                  <a:schemeClr val="bg1"/>
                </a:solidFill>
                <a:latin typeface="+mn-lt"/>
              </a:rPr>
              <a:t>Just confess Jesus as your savior and you will be saved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2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79875" name="Picture 2" descr="http://images.quickblogcast.com/93353-86102/Hell_Fire.jpg"/>
          <p:cNvPicPr>
            <a:picLocks noChangeAspect="1" noChangeArrowheads="1"/>
          </p:cNvPicPr>
          <p:nvPr/>
        </p:nvPicPr>
        <p:blipFill>
          <a:blip r:embed="rId2">
            <a:lum bright="-2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6" name="Content Placeholder 2"/>
          <p:cNvSpPr txBox="1">
            <a:spLocks/>
          </p:cNvSpPr>
          <p:nvPr/>
        </p:nvSpPr>
        <p:spPr bwMode="auto">
          <a:xfrm>
            <a:off x="457200" y="304800"/>
            <a:ext cx="82296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2800">
              <a:latin typeface="Verdana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457200"/>
            <a:ext cx="8229600" cy="6096000"/>
          </a:xfrm>
          <a:prstGeom prst="rect">
            <a:avLst/>
          </a:prstGeom>
        </p:spPr>
        <p:txBody>
          <a:bodyPr lIns="182880" tIns="91440">
            <a:normAutofit fontScale="92500" lnSpcReduction="10000"/>
          </a:bodyPr>
          <a:lstStyle/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600" b="1" dirty="0">
                <a:solidFill>
                  <a:schemeClr val="bg1"/>
                </a:solidFill>
                <a:latin typeface="+mn-lt"/>
              </a:rPr>
              <a:t>Accept the Lordship of Jesus and you will be saved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600" b="1" dirty="0">
                <a:solidFill>
                  <a:schemeClr val="bg1"/>
                </a:solidFill>
                <a:latin typeface="+mn-lt"/>
              </a:rPr>
              <a:t>Touch the radio and pray, and you will be saved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600" b="1" dirty="0">
                <a:solidFill>
                  <a:schemeClr val="bg1"/>
                </a:solidFill>
                <a:latin typeface="+mn-lt"/>
              </a:rPr>
              <a:t>Send your contribution and the Lord will give you salvation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600" b="1" dirty="0">
                <a:solidFill>
                  <a:schemeClr val="bg1"/>
                </a:solidFill>
                <a:latin typeface="+mn-lt"/>
              </a:rPr>
              <a:t>There is nothing you can do to be saved from sin, Jesus did it all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600" b="1" dirty="0">
                <a:solidFill>
                  <a:schemeClr val="bg1"/>
                </a:solidFill>
                <a:latin typeface="+mn-lt"/>
              </a:rPr>
              <a:t>Flip your headlights on and off to show that you are being saved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2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lnSpcReduction="10000"/>
          </a:bodyPr>
          <a:lstStyle/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7200" b="1" dirty="0" smtClean="0"/>
              <a:t>We are commanded to teach what God says; not what man says</a:t>
            </a:r>
            <a:r>
              <a:rPr lang="en-US" sz="7200" dirty="0" smtClean="0"/>
              <a:t>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52400"/>
            <a:ext cx="5181600" cy="5364163"/>
          </a:xfrm>
        </p:spPr>
        <p:txBody>
          <a:bodyPr>
            <a:normAutofit fontScale="92500"/>
          </a:bodyPr>
          <a:lstStyle/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endParaRPr lang="en-US" sz="4800" b="1" dirty="0" smtClean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4800" b="1" dirty="0" smtClean="0"/>
              <a:t>The </a:t>
            </a:r>
            <a:r>
              <a:rPr lang="en-US" sz="4800" b="1" dirty="0"/>
              <a:t>Bible’s Teaching Concerning What A Person Must Do To Be Saved From Sin.</a:t>
            </a:r>
            <a:endParaRPr lang="en-US" sz="4800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pic>
        <p:nvPicPr>
          <p:cNvPr id="81922" name="Picture 5" descr="bib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32385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066800"/>
            <a:ext cx="5029200" cy="3886200"/>
          </a:xfrm>
        </p:spPr>
        <p:txBody>
          <a:bodyPr rtlCol="0">
            <a:normAutofit lnSpcReduction="1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400" b="1" dirty="0"/>
              <a:t>Man Can Understand God’s Will Concerning Salvation</a:t>
            </a:r>
            <a:endParaRPr lang="en-US" sz="54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pic>
        <p:nvPicPr>
          <p:cNvPr id="82946" name="Picture 2" descr="http://biblecharts.com/images/seek_and_ye_shall_find_objects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381000" y="685800"/>
            <a:ext cx="33845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Title 1"/>
          <p:cNvSpPr>
            <a:spLocks noGrp="1"/>
          </p:cNvSpPr>
          <p:nvPr>
            <p:ph type="title"/>
          </p:nvPr>
        </p:nvSpPr>
        <p:spPr>
          <a:xfrm>
            <a:off x="381000" y="4953000"/>
            <a:ext cx="8229600" cy="1600200"/>
          </a:xfrm>
        </p:spPr>
        <p:txBody>
          <a:bodyPr/>
          <a:lstStyle/>
          <a:p>
            <a:r>
              <a:rPr lang="en-US" b="1" smtClean="0">
                <a:solidFill>
                  <a:srgbClr val="C00000"/>
                </a:solidFill>
              </a:rPr>
              <a:t>John 8:32; Ephesians 3:4; 5:17; I John 5:13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39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83971" name="Picture 2" descr="F:\PowerPoint Pictures Toshiba\bible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2" name="Content Placeholder 2"/>
          <p:cNvSpPr txBox="1">
            <a:spLocks/>
          </p:cNvSpPr>
          <p:nvPr/>
        </p:nvSpPr>
        <p:spPr bwMode="auto">
          <a:xfrm>
            <a:off x="609600" y="1752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6600" b="1">
                <a:latin typeface="Calibri" pitchFamily="34" charset="0"/>
              </a:rPr>
              <a:t>The Bible Teaches That Jesus Is The Only Way To Be saved.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sz="32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49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84995" name="Picture 2" descr="F:\PowerPoint Pictures Toshiba\Bible-2-01.jpg"/>
          <p:cNvPicPr>
            <a:picLocks noChangeAspect="1" noChangeArrowheads="1"/>
          </p:cNvPicPr>
          <p:nvPr/>
        </p:nvPicPr>
        <p:blipFill>
          <a:blip r:embed="rId2">
            <a:lum bright="-50000" contrast="-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04800"/>
            <a:ext cx="8229600" cy="61722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John 10:9  He is the door to salvation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John 14:6  He is the way to salvation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Acts 4:12  There is no salvation outside of Christ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Romans 8:1 Salvation is only in Christ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II Corinthians 5:17 New life is in Christ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I John 5:11 Eternal life is in Christ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II Timothy 2:10 Salvation in Christ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Ephesians 1:7 Redemption is in Christ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Hebrews 5:9 Jesus is the author of eternal salvation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John 1:29 Jesus is the lamb of God who takes away the sin of the world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I Peter 1:18-20 We are redeemed by His blood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600200"/>
            <a:ext cx="5410200" cy="4525963"/>
          </a:xfrm>
        </p:spPr>
        <p:txBody>
          <a:bodyPr rtlCol="0">
            <a:normAutofit lnSpcReduction="1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000" b="1" dirty="0" smtClean="0"/>
              <a:t>  The </a:t>
            </a:r>
            <a:r>
              <a:rPr lang="en-US" sz="6000" b="1" dirty="0"/>
              <a:t>Bible Teaches That God Has A Plan To Save Man From His Sins.</a:t>
            </a:r>
            <a:endParaRPr lang="en-US" sz="60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86019" name="Picture 5" descr="bib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32385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70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87043" name="Picture 2" descr="http://www.lookinguntojesus.net/images/20090111.jpg"/>
          <p:cNvPicPr>
            <a:picLocks noChangeAspect="1" noChangeArrowheads="1"/>
          </p:cNvPicPr>
          <p:nvPr/>
        </p:nvPicPr>
        <p:blipFill>
          <a:blip r:embed="rId2">
            <a:lum bright="-1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4" name="Content Placeholder 2"/>
          <p:cNvSpPr txBox="1">
            <a:spLocks/>
          </p:cNvSpPr>
          <p:nvPr/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7200" b="1">
                <a:solidFill>
                  <a:schemeClr val="bg1"/>
                </a:solidFill>
                <a:latin typeface="Calibri" pitchFamily="34" charset="0"/>
              </a:rPr>
              <a:t>This plan is call the gospel of Christ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80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88067" name="Picture 2" descr="Calvary.jpg image by commentyou"/>
          <p:cNvPicPr>
            <a:picLocks noChangeAspect="1" noChangeArrowheads="1"/>
          </p:cNvPicPr>
          <p:nvPr/>
        </p:nvPicPr>
        <p:blipFill>
          <a:blip r:embed="rId2">
            <a:lum bright="-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8" name="Content Placeholder 2"/>
          <p:cNvSpPr txBox="1">
            <a:spLocks/>
          </p:cNvSpPr>
          <p:nvPr/>
        </p:nvSpPr>
        <p:spPr bwMode="auto">
          <a:xfrm>
            <a:off x="612775" y="1600200"/>
            <a:ext cx="815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en-US" sz="8000" b="1">
                <a:solidFill>
                  <a:schemeClr val="bg1"/>
                </a:solidFill>
                <a:latin typeface="Calibri" pitchFamily="34" charset="0"/>
              </a:rPr>
              <a:t>What is the gospel of Christ?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/>
              <a:t>The gospel is the message that Jesus sent His disciples to preach (Mark 16:15).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sz="3600" b="1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/>
              <a:t>The gospel is the power of God unto salvation (Romans 1:16).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sz="3600" b="1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/>
              <a:t>The gospel consist in the death, burial and resurrection of Christ (I Corinthians 15:1-4; Romans 6:1-4).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0115" name="Picture 2" descr="http://www.forgiveninchrist.org/images/gsplani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763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1139" name="Picture 2" descr="Gospel_Rom_6_Re-enacted.jpg The Gospel Re-enacted image by daniel2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7772400" cy="45720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7200" b="1" smtClean="0"/>
              <a:t>How Were Man Saved From Sin In The Early Century?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accent1">
                    <a:satMod val="150000"/>
                  </a:schemeClr>
                </a:solidFill>
              </a:rPr>
              <a:t>According to the Book of Acts:</a:t>
            </a: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</a:b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The gospel was preached by the apostles and the early Christians (Acts 2:22-25, 32, 36-41)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Man heard the gospel of Christ (Acts 2:37)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Man believed in the gospel (Acts 2:37; 8:12; 18:8)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Man repented from his sins (Acts 2:38; 3:19; 17:30)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Man confessed Christ as the Son of God (Acts 8:37; Romans 10:9-10)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/>
              <a:t>Man was baptized for the forgiveness of his sins (Acts 2:38; 22:16)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5400" b="1" smtClean="0"/>
              <a:t>After obedience to the gospel was done, they continued faithful unto death (Acts 2:42; Revelation 2:10)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952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95235" name="Picture 2" descr="F:\PowerPoint Pictures Toshiba\bible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219200"/>
            <a:ext cx="8229600" cy="43894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algn="ctr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r>
              <a:rPr lang="en-US" sz="6600" b="1">
                <a:latin typeface="+mn-lt"/>
              </a:rPr>
              <a:t>What Are Blessings When You Obey The Gospel?</a:t>
            </a:r>
            <a:endParaRPr lang="en-US" sz="6600">
              <a:latin typeface="+mn-lt"/>
            </a:endParaRP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371600"/>
            <a:ext cx="4648200" cy="4572000"/>
          </a:xfrm>
        </p:spPr>
        <p:txBody>
          <a:bodyPr>
            <a:normAutofit fontScale="77500" lnSpcReduction="20000"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6000" b="1" dirty="0" smtClean="0"/>
              <a:t>The Bible teaches that all spiritual blessings are in Christ 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6000" b="1" dirty="0" smtClean="0"/>
              <a:t>(Ephesians 1:3)</a:t>
            </a:r>
            <a:endParaRPr lang="en-US" sz="6000" b="1" dirty="0"/>
          </a:p>
        </p:txBody>
      </p:sp>
      <p:pic>
        <p:nvPicPr>
          <p:cNvPr id="96258" name="Picture 5" descr="bib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32385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972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969696"/>
              </a:buClr>
            </a:pPr>
            <a:endParaRPr lang="en-US" smtClean="0"/>
          </a:p>
        </p:txBody>
      </p:sp>
      <p:pic>
        <p:nvPicPr>
          <p:cNvPr id="97283" name="Picture 4" descr="OpenBible"/>
          <p:cNvPicPr>
            <a:picLocks noChangeAspect="1" noChangeArrowheads="1"/>
          </p:cNvPicPr>
          <p:nvPr/>
        </p:nvPicPr>
        <p:blipFill>
          <a:blip r:embed="rId3">
            <a:lum bright="-2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457200"/>
            <a:ext cx="8229600" cy="5867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Forgiveness of sins (Acts 2:38; 22:16; Ephesians 1:7; Colossians 1:14)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Reconciliation (Ephesians 2:13-16)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A place where there is no condemnation (Romans 8:1)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A new life (II Corinthians 5:17; Romans 6:4)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Hope of eternal life in heaven (Titus 1:2; I John 5:11; John 14:1-3)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A privilege to be part of the family of God (Ephesians 2:19; John 1:11-13)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983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98307" name="Picture 2" descr="http://www.tedsquires.com/wp-content/uploads/bible.jpg"/>
          <p:cNvPicPr>
            <a:picLocks noChangeAspect="1" noChangeArrowheads="1"/>
          </p:cNvPicPr>
          <p:nvPr/>
        </p:nvPicPr>
        <p:blipFill>
          <a:blip r:embed="rId2">
            <a:lum bright="-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03238" y="1450975"/>
            <a:ext cx="8183562" cy="41878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algn="ctr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r>
              <a:rPr lang="en-US" sz="7200" b="1" dirty="0">
                <a:solidFill>
                  <a:schemeClr val="bg1"/>
                </a:solidFill>
                <a:latin typeface="+mn-lt"/>
              </a:rPr>
              <a:t>Why must you obey the gospel today?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Two reasons to consider: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993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900" b="1" smtClean="0"/>
              <a:t>You may depart from this life any moment</a:t>
            </a:r>
            <a:r>
              <a:rPr lang="en-US" sz="3900" smtClean="0"/>
              <a:t> (James 4:14; Job 14:1-2; I Samuel 20:3; II Samuel 14:14). </a:t>
            </a:r>
          </a:p>
          <a:p>
            <a:endParaRPr lang="en-US" sz="3900" smtClean="0"/>
          </a:p>
          <a:p>
            <a:r>
              <a:rPr lang="en-US" sz="3900" b="1" smtClean="0"/>
              <a:t>Jesus may come again any moment</a:t>
            </a:r>
            <a:r>
              <a:rPr lang="en-US" sz="3900" smtClean="0"/>
              <a:t> (Matthew 24:36, 44; I Thessalonians 5:1-2).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575"/>
            <a:ext cx="8229600" cy="12525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003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00355" name="Picture 2" descr="http://www.tedsquires.com/wp-content/uploads/bible.jpg"/>
          <p:cNvPicPr>
            <a:picLocks noChangeAspect="1" noChangeArrowheads="1"/>
          </p:cNvPicPr>
          <p:nvPr/>
        </p:nvPicPr>
        <p:blipFill>
          <a:blip r:embed="rId2">
            <a:lum bright="-2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6" name="Content Placeholder 2"/>
          <p:cNvSpPr txBox="1">
            <a:spLocks/>
          </p:cNvSpPr>
          <p:nvPr/>
        </p:nvSpPr>
        <p:spPr bwMode="auto">
          <a:xfrm>
            <a:off x="304800" y="990600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 algn="ctr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sz="7200" b="1">
                <a:solidFill>
                  <a:schemeClr val="bg1"/>
                </a:solidFill>
                <a:latin typeface="Corbel" pitchFamily="34" charset="0"/>
              </a:rPr>
              <a:t>Please obey the gospel today before it is eternally too late</a:t>
            </a: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6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7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8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628</TotalTime>
  <Words>706</Words>
  <Application>Microsoft Office PowerPoint</Application>
  <PresentationFormat>On-screen Show (4:3)</PresentationFormat>
  <Paragraphs>77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Office Theme</vt:lpstr>
      <vt:lpstr>Aspect</vt:lpstr>
      <vt:lpstr>Concourse</vt:lpstr>
      <vt:lpstr>Metro</vt:lpstr>
      <vt:lpstr>Module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John 8:32; Ephesians 3:4; 5:17; I John 5:13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According to the Book of Acts: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Two reasons to consider: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Willie</dc:creator>
  <cp:lastModifiedBy>Willie Alvarenga</cp:lastModifiedBy>
  <cp:revision>27</cp:revision>
  <dcterms:created xsi:type="dcterms:W3CDTF">2009-07-04T23:04:38Z</dcterms:created>
  <dcterms:modified xsi:type="dcterms:W3CDTF">2011-05-02T17:50:21Z</dcterms:modified>
</cp:coreProperties>
</file>