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79" r:id="rId2"/>
    <p:sldId id="283" r:id="rId3"/>
    <p:sldId id="280" r:id="rId4"/>
    <p:sldId id="284" r:id="rId5"/>
    <p:sldId id="285" r:id="rId6"/>
    <p:sldId id="281" r:id="rId7"/>
    <p:sldId id="258" r:id="rId8"/>
    <p:sldId id="259" r:id="rId9"/>
    <p:sldId id="260" r:id="rId10"/>
    <p:sldId id="286" r:id="rId11"/>
    <p:sldId id="287" r:id="rId12"/>
    <p:sldId id="261" r:id="rId13"/>
    <p:sldId id="262" r:id="rId14"/>
    <p:sldId id="288" r:id="rId15"/>
    <p:sldId id="263" r:id="rId16"/>
    <p:sldId id="289" r:id="rId17"/>
    <p:sldId id="290" r:id="rId18"/>
    <p:sldId id="265" r:id="rId19"/>
    <p:sldId id="264" r:id="rId20"/>
    <p:sldId id="292" r:id="rId21"/>
    <p:sldId id="266" r:id="rId22"/>
    <p:sldId id="267" r:id="rId23"/>
    <p:sldId id="268" r:id="rId24"/>
    <p:sldId id="269" r:id="rId25"/>
    <p:sldId id="270" r:id="rId26"/>
    <p:sldId id="271" r:id="rId27"/>
    <p:sldId id="272" r:id="rId28"/>
    <p:sldId id="273" r:id="rId29"/>
    <p:sldId id="274" r:id="rId30"/>
    <p:sldId id="293" r:id="rId31"/>
    <p:sldId id="294" r:id="rId32"/>
    <p:sldId id="295" r:id="rId33"/>
    <p:sldId id="276" r:id="rId34"/>
    <p:sldId id="277" r:id="rId35"/>
    <p:sldId id="27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69C06D-4ED8-42C6-905D-CA84CA1B6CBF}" type="datetime2">
              <a:rPr lang="en-US" smtClean="0"/>
              <a:t>Wednesday, January 04,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83385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B1CAA-32CD-4B55-B92A-B8F0843CACF4}" type="datetime2">
              <a:rPr lang="en-US" smtClean="0"/>
              <a:t>Wednesday, January 04,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817568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D8CDC4-3D19-4983-B478-82F6B8E5AB66}" type="datetime2">
              <a:rPr lang="en-US" smtClean="0"/>
              <a:t>Wednesday, January 04,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88784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B82477-D5D3-4181-8C11-75D0F2433A87}" type="datetime2">
              <a:rPr lang="en-US" smtClean="0"/>
              <a:t>Wednesday, January 04,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789715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E253B-1893-4367-8BAE-DF4BC10DC578}" type="datetime2">
              <a:rPr lang="en-US" smtClean="0"/>
              <a:t>Wednesday, January 04, 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2840485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2300D-25B3-4603-86C9-4CB776489F00}" type="datetime2">
              <a:rPr lang="en-US" smtClean="0"/>
              <a:t>Wednesday, January 04, 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97631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14AD9-FCC8-48B7-B85B-012A91320DFF}" type="datetime2">
              <a:rPr lang="en-US" smtClean="0"/>
              <a:t>Wednesday, January 04, 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2507852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82DC50-D5DB-4F94-B367-9876CD2C4012}" type="datetime2">
              <a:rPr lang="en-US" smtClean="0"/>
              <a:t>Wednesday, January 04,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011342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EB412-E790-42EA-81FE-2925D3A43D91}" type="datetime2">
              <a:rPr lang="en-US" smtClean="0"/>
              <a:t>Wednesday, January 04, 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96840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Wednesday, January 04, 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extLst>
      <p:ext uri="{BB962C8B-B14F-4D97-AF65-F5344CB8AC3E}">
        <p14:creationId xmlns:p14="http://schemas.microsoft.com/office/powerpoint/2010/main" val="50748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4372C-B5AB-4C39-B273-B99224EB4DD5}" type="datetime2">
              <a:rPr lang="en-US" smtClean="0"/>
              <a:t>Wednesday, January 04, 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extLst>
      <p:ext uri="{BB962C8B-B14F-4D97-AF65-F5344CB8AC3E}">
        <p14:creationId xmlns:p14="http://schemas.microsoft.com/office/powerpoint/2010/main" val="162055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85921-A91A-409C-921C-0E0EC1E750EC}" type="datetime2">
              <a:rPr lang="en-US" smtClean="0"/>
              <a:t>Wednesday, January 04, 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101538282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mages.google.com/imgres?imgurl=http://nad.hopetalk.org/var/plain/storage/images/nad/right_column/bible_study_help/our_daily_bread_annual_bible_reading_plans/18826-3-eng-US/our_daily_bread_annual_bible_reading_plans.jpg&amp;imgrefurl=http://nad.hopetalk.org/content/view/full/1746&amp;h=250&amp;w=250&amp;sz=9&amp;hl=en&amp;start=232&amp;tbnid=qeg74oOKVg1EjM:&amp;tbnh=111&amp;tbnw=111&amp;prev=/images?q=reading+the+bible&amp;start=220&amp;gbv=2&amp;ndsp=20&amp;svnum=10&amp;hl=en&amp;s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1</a:t>
            </a:fld>
            <a:endParaRPr lang="en-US" dirty="0"/>
          </a:p>
        </p:txBody>
      </p:sp>
      <p:pic>
        <p:nvPicPr>
          <p:cNvPr id="1026" name="Picture 2" descr="http://gaslamppost.files.wordpress.com/2011/10/ten-commandments1.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57200" y="1874837"/>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b="1" dirty="0" smtClean="0">
                <a:solidFill>
                  <a:schemeClr val="accent4">
                    <a:lumMod val="20000"/>
                    <a:lumOff val="80000"/>
                  </a:schemeClr>
                </a:solidFill>
              </a:rPr>
              <a:t>Are We Justified by the Law of Moses?</a:t>
            </a:r>
          </a:p>
          <a:p>
            <a:pPr marL="0" indent="0" algn="ctr">
              <a:buFont typeface="Arial" pitchFamily="34" charset="0"/>
              <a:buNone/>
            </a:pPr>
            <a:r>
              <a:rPr lang="en-US" sz="4800" b="1" dirty="0" smtClean="0">
                <a:solidFill>
                  <a:schemeClr val="accent4">
                    <a:lumMod val="20000"/>
                    <a:lumOff val="80000"/>
                  </a:schemeClr>
                </a:solidFill>
              </a:rPr>
              <a:t>By </a:t>
            </a:r>
          </a:p>
          <a:p>
            <a:pPr marL="0" indent="0" algn="ctr">
              <a:buFont typeface="Arial" pitchFamily="34" charset="0"/>
              <a:buNone/>
            </a:pPr>
            <a:r>
              <a:rPr lang="en-US" sz="4800" b="1" dirty="0" smtClean="0">
                <a:solidFill>
                  <a:schemeClr val="accent4">
                    <a:lumMod val="20000"/>
                    <a:lumOff val="80000"/>
                  </a:schemeClr>
                </a:solidFill>
              </a:rPr>
              <a:t>Willie Alvarenga</a:t>
            </a:r>
            <a:endParaRPr lang="en-US" sz="4800" b="1" dirty="0">
              <a:solidFill>
                <a:schemeClr val="accent4">
                  <a:lumMod val="20000"/>
                  <a:lumOff val="80000"/>
                </a:schemeClr>
              </a:solidFill>
            </a:endParaRPr>
          </a:p>
        </p:txBody>
      </p:sp>
    </p:spTree>
    <p:extLst>
      <p:ext uri="{BB962C8B-B14F-4D97-AF65-F5344CB8AC3E}">
        <p14:creationId xmlns:p14="http://schemas.microsoft.com/office/powerpoint/2010/main" val="1290848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8" descr="man_preac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2590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505200" y="1219200"/>
            <a:ext cx="5181600" cy="441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500" b="1" dirty="0">
                <a:solidFill>
                  <a:schemeClr val="tx1"/>
                </a:solidFill>
              </a:rPr>
              <a:t>An Overview of </a:t>
            </a:r>
            <a:r>
              <a:rPr lang="en-US" sz="6500" b="1" dirty="0" smtClean="0">
                <a:solidFill>
                  <a:schemeClr val="tx1"/>
                </a:solidFill>
              </a:rPr>
              <a:t>our lesson</a:t>
            </a:r>
            <a:endParaRPr lang="en-US" sz="6500" b="1" dirty="0">
              <a:solidFill>
                <a:schemeClr val="tx1"/>
              </a:solidFill>
            </a:endParaRPr>
          </a:p>
        </p:txBody>
      </p:sp>
    </p:spTree>
    <p:extLst>
      <p:ext uri="{BB962C8B-B14F-4D97-AF65-F5344CB8AC3E}">
        <p14:creationId xmlns:p14="http://schemas.microsoft.com/office/powerpoint/2010/main" val="2908718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blipFill>
            <a:blip r:embed="rId2"/>
            <a:tile tx="0" ty="0" sx="100000" sy="100000" flip="none" algn="tl"/>
          </a:blipFill>
        </p:spPr>
        <p:txBody>
          <a:bodyPr/>
          <a:lstStyle/>
          <a:p>
            <a:r>
              <a:rPr lang="en-US" b="1" dirty="0" smtClean="0"/>
              <a:t>Overview of our lesson:</a:t>
            </a:r>
            <a:endParaRPr lang="en-US" b="1" dirty="0"/>
          </a:p>
        </p:txBody>
      </p:sp>
      <p:sp>
        <p:nvSpPr>
          <p:cNvPr id="3" name="Content Placeholder 2"/>
          <p:cNvSpPr>
            <a:spLocks noGrp="1"/>
          </p:cNvSpPr>
          <p:nvPr>
            <p:ph idx="1"/>
          </p:nvPr>
        </p:nvSpPr>
        <p:spPr>
          <a:xfrm>
            <a:off x="533400" y="1600200"/>
            <a:ext cx="8153399" cy="4648200"/>
          </a:xfrm>
        </p:spPr>
        <p:txBody>
          <a:bodyPr>
            <a:normAutofit lnSpcReduction="10000"/>
          </a:bodyPr>
          <a:lstStyle/>
          <a:p>
            <a:pPr algn="just"/>
            <a:r>
              <a:rPr lang="en-US" dirty="0" smtClean="0"/>
              <a:t>The context of the book of Romans in relation to the law of Moses and the doctrine of justification</a:t>
            </a:r>
          </a:p>
          <a:p>
            <a:pPr algn="just"/>
            <a:r>
              <a:rPr lang="en-US" dirty="0" smtClean="0"/>
              <a:t>Biblical reasons why the law of Moses cannot justify men today</a:t>
            </a:r>
          </a:p>
          <a:p>
            <a:pPr algn="just"/>
            <a:r>
              <a:rPr lang="en-US" dirty="0" smtClean="0"/>
              <a:t>The serious consequences of trying to seek justification through the law of Moses</a:t>
            </a:r>
          </a:p>
          <a:p>
            <a:pPr algn="just"/>
            <a:r>
              <a:rPr lang="en-US" dirty="0" smtClean="0"/>
              <a:t>The biblical location &amp; manner of true justification</a:t>
            </a: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a:t>
            </a:fld>
            <a:endParaRPr lang="en-US" dirty="0"/>
          </a:p>
        </p:txBody>
      </p:sp>
    </p:spTree>
    <p:extLst>
      <p:ext uri="{BB962C8B-B14F-4D97-AF65-F5344CB8AC3E}">
        <p14:creationId xmlns:p14="http://schemas.microsoft.com/office/powerpoint/2010/main" val="34816411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514600" y="1260475"/>
            <a:ext cx="6477000" cy="4530725"/>
          </a:xfrm>
        </p:spPr>
        <p:txBody>
          <a:bodyPr/>
          <a:lstStyle/>
          <a:p>
            <a:pPr algn="ctr">
              <a:lnSpc>
                <a:spcPct val="90000"/>
              </a:lnSpc>
              <a:buFont typeface="Wingdings" pitchFamily="2" charset="2"/>
              <a:buNone/>
            </a:pPr>
            <a:r>
              <a:rPr lang="es-MX" sz="6500" b="1" dirty="0" err="1" smtClean="0"/>
              <a:t>Acts</a:t>
            </a:r>
            <a:r>
              <a:rPr lang="es-MX" sz="6500" b="1" dirty="0" smtClean="0"/>
              <a:t> 17:11</a:t>
            </a:r>
          </a:p>
          <a:p>
            <a:pPr algn="ctr">
              <a:lnSpc>
                <a:spcPct val="90000"/>
              </a:lnSpc>
              <a:buFont typeface="Wingdings" pitchFamily="2" charset="2"/>
              <a:buNone/>
            </a:pPr>
            <a:r>
              <a:rPr lang="es-MX" sz="6500" b="1" dirty="0" smtClean="0"/>
              <a:t>I </a:t>
            </a:r>
            <a:r>
              <a:rPr lang="es-MX" sz="6500" b="1" dirty="0" err="1" smtClean="0"/>
              <a:t>Thessalonians</a:t>
            </a:r>
            <a:r>
              <a:rPr lang="es-MX" sz="6500" b="1" dirty="0" smtClean="0"/>
              <a:t> 5:21</a:t>
            </a:r>
          </a:p>
          <a:p>
            <a:pPr algn="ctr">
              <a:lnSpc>
                <a:spcPct val="90000"/>
              </a:lnSpc>
              <a:buFont typeface="Wingdings" pitchFamily="2" charset="2"/>
              <a:buNone/>
            </a:pPr>
            <a:r>
              <a:rPr lang="es-MX" sz="6500" b="1" dirty="0" smtClean="0"/>
              <a:t>I John 4:1</a:t>
            </a:r>
          </a:p>
          <a:p>
            <a:pPr algn="ctr">
              <a:lnSpc>
                <a:spcPct val="90000"/>
              </a:lnSpc>
              <a:buFont typeface="Wingdings" pitchFamily="2" charset="2"/>
              <a:buNone/>
            </a:pPr>
            <a:endParaRPr lang="es-MX" sz="3800" dirty="0" smtClean="0"/>
          </a:p>
        </p:txBody>
      </p:sp>
      <p:pic>
        <p:nvPicPr>
          <p:cNvPr id="13315" name="Picture 4" descr="http://www.dclm.org/Portals/0/MagnifyingGla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2362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72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endParaRPr lang="en-US" smtClean="0"/>
          </a:p>
        </p:txBody>
      </p:sp>
      <p:sp>
        <p:nvSpPr>
          <p:cNvPr id="152579" name="Rectangle 3"/>
          <p:cNvSpPr>
            <a:spLocks noGrp="1" noChangeArrowheads="1"/>
          </p:cNvSpPr>
          <p:nvPr>
            <p:ph type="body" idx="1"/>
          </p:nvPr>
        </p:nvSpPr>
        <p:spPr/>
        <p:txBody>
          <a:bodyPr/>
          <a:lstStyle/>
          <a:p>
            <a:pPr eaLnBrk="1" hangingPunct="1">
              <a:defRPr/>
            </a:pPr>
            <a:endParaRPr lang="en-US" smtClean="0"/>
          </a:p>
        </p:txBody>
      </p:sp>
      <p:pic>
        <p:nvPicPr>
          <p:cNvPr id="23556" name="Picture 4" descr="our_daily_bread_annual_bible_reading_plans">
            <a:hlinkClick r:id="rId2"/>
          </p:cNvPr>
          <p:cNvPicPr>
            <a:picLocks noChangeAspect="1" noChangeArrowheads="1"/>
          </p:cNvPicPr>
          <p:nvPr/>
        </p:nvPicPr>
        <p:blipFill>
          <a:blip r:embed="rId3">
            <a:lum bright="-6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WordArt 5"/>
          <p:cNvSpPr>
            <a:spLocks noChangeArrowheads="1" noChangeShapeType="1" noTextEdit="1"/>
          </p:cNvSpPr>
          <p:nvPr/>
        </p:nvSpPr>
        <p:spPr bwMode="auto">
          <a:xfrm>
            <a:off x="381000" y="1295400"/>
            <a:ext cx="2895600" cy="3810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We can</a:t>
            </a:r>
          </a:p>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Understand</a:t>
            </a:r>
          </a:p>
          <a:p>
            <a:pPr algn="ctr"/>
            <a:r>
              <a:rPr lang="en-US"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The Bible</a:t>
            </a:r>
          </a:p>
        </p:txBody>
      </p:sp>
      <p:sp>
        <p:nvSpPr>
          <p:cNvPr id="152582" name="Rectangle 6"/>
          <p:cNvSpPr>
            <a:spLocks noChangeArrowheads="1"/>
          </p:cNvSpPr>
          <p:nvPr/>
        </p:nvSpPr>
        <p:spPr bwMode="auto">
          <a:xfrm>
            <a:off x="3657600" y="1219200"/>
            <a:ext cx="5410200" cy="491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John </a:t>
            </a:r>
            <a:r>
              <a:rPr lang="es-MX" sz="6000" b="1" dirty="0">
                <a:solidFill>
                  <a:schemeClr val="accent4">
                    <a:lumMod val="20000"/>
                    <a:lumOff val="80000"/>
                  </a:schemeClr>
                </a:solidFill>
                <a:effectLst>
                  <a:outerShdw blurRad="38100" dist="38100" dir="2700000" algn="tl">
                    <a:srgbClr val="010199"/>
                  </a:outerShdw>
                </a:effectLst>
                <a:latin typeface="Arial" charset="0"/>
              </a:rPr>
              <a:t>7:17</a:t>
            </a:r>
          </a:p>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John </a:t>
            </a:r>
            <a:r>
              <a:rPr lang="es-MX" sz="6000" b="1" dirty="0">
                <a:solidFill>
                  <a:schemeClr val="accent4">
                    <a:lumMod val="20000"/>
                    <a:lumOff val="80000"/>
                  </a:schemeClr>
                </a:solidFill>
                <a:effectLst>
                  <a:outerShdw blurRad="38100" dist="38100" dir="2700000" algn="tl">
                    <a:srgbClr val="010199"/>
                  </a:outerShdw>
                </a:effectLst>
                <a:latin typeface="Arial" charset="0"/>
              </a:rPr>
              <a:t>8:32</a:t>
            </a:r>
          </a:p>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a:t>
            </a:r>
            <a:r>
              <a:rPr lang="es-MX" sz="6000" b="1" dirty="0" err="1" smtClean="0">
                <a:solidFill>
                  <a:schemeClr val="accent4">
                    <a:lumMod val="20000"/>
                    <a:lumOff val="80000"/>
                  </a:schemeClr>
                </a:solidFill>
                <a:effectLst>
                  <a:outerShdw blurRad="38100" dist="38100" dir="2700000" algn="tl">
                    <a:srgbClr val="010199"/>
                  </a:outerShdw>
                </a:effectLst>
                <a:latin typeface="Arial" charset="0"/>
              </a:rPr>
              <a:t>Eph</a:t>
            </a:r>
            <a:r>
              <a:rPr lang="es-MX" sz="6000" b="1" dirty="0">
                <a:solidFill>
                  <a:schemeClr val="accent4">
                    <a:lumMod val="20000"/>
                    <a:lumOff val="80000"/>
                  </a:schemeClr>
                </a:solidFill>
                <a:effectLst>
                  <a:outerShdw blurRad="38100" dist="38100" dir="2700000" algn="tl">
                    <a:srgbClr val="010199"/>
                  </a:outerShdw>
                </a:effectLst>
                <a:latin typeface="Arial" charset="0"/>
              </a:rPr>
              <a:t>. 3:4</a:t>
            </a:r>
          </a:p>
          <a:p>
            <a:pPr marL="342900" indent="-342900">
              <a:spcBef>
                <a:spcPct val="20000"/>
              </a:spcBef>
              <a:buClr>
                <a:schemeClr val="hlink"/>
              </a:buClr>
              <a:buSzPct val="75000"/>
              <a:buFont typeface="Wingdings" pitchFamily="2" charset="2"/>
              <a:buChar char="l"/>
              <a:defRPr/>
            </a:pPr>
            <a:r>
              <a:rPr lang="es-MX" sz="6000" b="1" dirty="0" smtClean="0">
                <a:solidFill>
                  <a:schemeClr val="accent4">
                    <a:lumMod val="20000"/>
                    <a:lumOff val="80000"/>
                  </a:schemeClr>
                </a:solidFill>
                <a:effectLst>
                  <a:outerShdw blurRad="38100" dist="38100" dir="2700000" algn="tl">
                    <a:srgbClr val="010199"/>
                  </a:outerShdw>
                </a:effectLst>
                <a:latin typeface="Arial" charset="0"/>
              </a:rPr>
              <a:t> </a:t>
            </a:r>
            <a:r>
              <a:rPr lang="es-MX" sz="6000" b="1" dirty="0" err="1" smtClean="0">
                <a:solidFill>
                  <a:schemeClr val="accent4">
                    <a:lumMod val="20000"/>
                    <a:lumOff val="80000"/>
                  </a:schemeClr>
                </a:solidFill>
                <a:effectLst>
                  <a:outerShdw blurRad="38100" dist="38100" dir="2700000" algn="tl">
                    <a:srgbClr val="010199"/>
                  </a:outerShdw>
                </a:effectLst>
                <a:latin typeface="Arial" charset="0"/>
              </a:rPr>
              <a:t>Eph</a:t>
            </a:r>
            <a:r>
              <a:rPr lang="es-MX" sz="6000" b="1" dirty="0">
                <a:solidFill>
                  <a:schemeClr val="accent4">
                    <a:lumMod val="20000"/>
                    <a:lumOff val="80000"/>
                  </a:schemeClr>
                </a:solidFill>
                <a:effectLst>
                  <a:outerShdw blurRad="38100" dist="38100" dir="2700000" algn="tl">
                    <a:srgbClr val="010199"/>
                  </a:outerShdw>
                </a:effectLst>
                <a:latin typeface="Arial" charset="0"/>
              </a:rPr>
              <a:t>. 5:17</a:t>
            </a:r>
          </a:p>
        </p:txBody>
      </p:sp>
    </p:spTree>
    <p:extLst>
      <p:ext uri="{BB962C8B-B14F-4D97-AF65-F5344CB8AC3E}">
        <p14:creationId xmlns:p14="http://schemas.microsoft.com/office/powerpoint/2010/main" val="3691669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52582">
                                            <p:txEl>
                                              <p:pRg st="0" end="0"/>
                                            </p:txEl>
                                          </p:spTgt>
                                        </p:tgtEl>
                                        <p:attrNameLst>
                                          <p:attrName>style.visibility</p:attrName>
                                        </p:attrNameLst>
                                      </p:cBhvr>
                                      <p:to>
                                        <p:strVal val="visible"/>
                                      </p:to>
                                    </p:set>
                                    <p:anim calcmode="lin" valueType="num">
                                      <p:cBhvr>
                                        <p:cTn id="7" dur="1000" fill="hold"/>
                                        <p:tgtEl>
                                          <p:spTgt spid="15258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5258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5258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258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52582">
                                            <p:txEl>
                                              <p:pRg st="1" end="1"/>
                                            </p:txEl>
                                          </p:spTgt>
                                        </p:tgtEl>
                                        <p:attrNameLst>
                                          <p:attrName>style.visibility</p:attrName>
                                        </p:attrNameLst>
                                      </p:cBhvr>
                                      <p:to>
                                        <p:strVal val="visible"/>
                                      </p:to>
                                    </p:set>
                                    <p:anim calcmode="lin" valueType="num">
                                      <p:cBhvr>
                                        <p:cTn id="15" dur="1000" fill="hold"/>
                                        <p:tgtEl>
                                          <p:spTgt spid="15258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5258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52582">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52582">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52582">
                                            <p:txEl>
                                              <p:pRg st="2" end="2"/>
                                            </p:txEl>
                                          </p:spTgt>
                                        </p:tgtEl>
                                        <p:attrNameLst>
                                          <p:attrName>style.visibility</p:attrName>
                                        </p:attrNameLst>
                                      </p:cBhvr>
                                      <p:to>
                                        <p:strVal val="visible"/>
                                      </p:to>
                                    </p:set>
                                    <p:anim calcmode="lin" valueType="num">
                                      <p:cBhvr>
                                        <p:cTn id="23" dur="1000" fill="hold"/>
                                        <p:tgtEl>
                                          <p:spTgt spid="15258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5258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52582">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52582">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52582">
                                            <p:txEl>
                                              <p:pRg st="3" end="3"/>
                                            </p:txEl>
                                          </p:spTgt>
                                        </p:tgtEl>
                                        <p:attrNameLst>
                                          <p:attrName>style.visibility</p:attrName>
                                        </p:attrNameLst>
                                      </p:cBhvr>
                                      <p:to>
                                        <p:strVal val="visible"/>
                                      </p:to>
                                    </p:set>
                                    <p:anim calcmode="lin" valueType="num">
                                      <p:cBhvr>
                                        <p:cTn id="31" dur="1000" fill="hold"/>
                                        <p:tgtEl>
                                          <p:spTgt spid="152582">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52582">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52582">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52582">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6</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b="1" dirty="0" smtClean="0">
                <a:solidFill>
                  <a:schemeClr val="accent4">
                    <a:lumMod val="20000"/>
                    <a:lumOff val="80000"/>
                  </a:schemeClr>
                </a:solidFill>
              </a:rPr>
              <a:t>I. The context of the Book of Romans in relation to the law of Moses and the doctrine of justification. </a:t>
            </a:r>
            <a:endParaRPr lang="en-US" sz="4800" b="1" dirty="0">
              <a:solidFill>
                <a:schemeClr val="accent4">
                  <a:lumMod val="20000"/>
                  <a:lumOff val="80000"/>
                </a:schemeClr>
              </a:solidFill>
            </a:endParaRPr>
          </a:p>
        </p:txBody>
      </p:sp>
    </p:spTree>
    <p:extLst>
      <p:ext uri="{BB962C8B-B14F-4D97-AF65-F5344CB8AC3E}">
        <p14:creationId xmlns:p14="http://schemas.microsoft.com/office/powerpoint/2010/main" val="1027561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blipFill>
            <a:blip r:embed="rId2"/>
            <a:tile tx="0" ty="0" sx="100000" sy="100000" flip="none" algn="tl"/>
          </a:blipFill>
        </p:spPr>
        <p:txBody>
          <a:bodyPr>
            <a:normAutofit fontScale="90000"/>
          </a:bodyPr>
          <a:lstStyle/>
          <a:p>
            <a:r>
              <a:rPr lang="en-US" b="1" dirty="0" smtClean="0"/>
              <a:t>What is the central theme of the Book of Romans?</a:t>
            </a:r>
            <a:endParaRPr lang="en-US" b="1" dirty="0"/>
          </a:p>
        </p:txBody>
      </p:sp>
      <p:sp>
        <p:nvSpPr>
          <p:cNvPr id="3" name="Content Placeholder 2"/>
          <p:cNvSpPr>
            <a:spLocks noGrp="1"/>
          </p:cNvSpPr>
          <p:nvPr>
            <p:ph idx="1"/>
          </p:nvPr>
        </p:nvSpPr>
        <p:spPr>
          <a:xfrm>
            <a:off x="457200" y="1828800"/>
            <a:ext cx="8229600" cy="4297363"/>
          </a:xfrm>
        </p:spPr>
        <p:txBody>
          <a:bodyPr>
            <a:normAutofit/>
          </a:bodyPr>
          <a:lstStyle/>
          <a:p>
            <a:r>
              <a:rPr lang="en-US" sz="3500" b="1" dirty="0" smtClean="0"/>
              <a:t>The Gospel of Christ is God’s power to the salvation of men.</a:t>
            </a:r>
          </a:p>
          <a:p>
            <a:endParaRPr lang="en-US" sz="3500" b="1" dirty="0" smtClean="0"/>
          </a:p>
          <a:p>
            <a:r>
              <a:rPr lang="en-US" sz="3500" b="1" dirty="0" smtClean="0"/>
              <a:t>The Book of Romans clearly reveals the truth that justification is obtained by means of an obedient faith in Christ (cf. Romans 1:5; 16:26; 3:23).</a:t>
            </a:r>
            <a:endParaRPr lang="en-US" sz="35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7</a:t>
            </a:fld>
            <a:endParaRPr lang="en-US" dirty="0"/>
          </a:p>
        </p:txBody>
      </p:sp>
    </p:spTree>
    <p:extLst>
      <p:ext uri="{BB962C8B-B14F-4D97-AF65-F5344CB8AC3E}">
        <p14:creationId xmlns:p14="http://schemas.microsoft.com/office/powerpoint/2010/main" val="2396715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a:blipFill>
            <a:blip r:embed="rId2"/>
            <a:tile tx="0" ty="0" sx="100000" sy="100000" flip="none" algn="tl"/>
          </a:blipFill>
        </p:spPr>
        <p:txBody>
          <a:bodyPr>
            <a:normAutofit fontScale="90000"/>
          </a:bodyPr>
          <a:lstStyle/>
          <a:p>
            <a:r>
              <a:rPr lang="en-US" b="1" dirty="0" smtClean="0">
                <a:solidFill>
                  <a:schemeClr val="accent4">
                    <a:lumMod val="20000"/>
                    <a:lumOff val="80000"/>
                  </a:schemeClr>
                </a:solidFill>
              </a:rPr>
              <a:t>Why did the Apostle Paul write Romans and Galatians?</a:t>
            </a:r>
            <a:endParaRPr lang="en-US" b="1" dirty="0">
              <a:solidFill>
                <a:schemeClr val="accent4">
                  <a:lumMod val="20000"/>
                  <a:lumOff val="80000"/>
                </a:schemeClr>
              </a:solidFill>
            </a:endParaRPr>
          </a:p>
        </p:txBody>
      </p:sp>
      <p:sp>
        <p:nvSpPr>
          <p:cNvPr id="3" name="Content Placeholder 2"/>
          <p:cNvSpPr>
            <a:spLocks noGrp="1"/>
          </p:cNvSpPr>
          <p:nvPr>
            <p:ph idx="1"/>
          </p:nvPr>
        </p:nvSpPr>
        <p:spPr>
          <a:xfrm>
            <a:off x="457200" y="1905000"/>
            <a:ext cx="8229600" cy="4221163"/>
          </a:xfrm>
        </p:spPr>
        <p:txBody>
          <a:bodyPr>
            <a:normAutofit/>
          </a:bodyPr>
          <a:lstStyle/>
          <a:p>
            <a:r>
              <a:rPr lang="en-US" sz="3500" b="1" dirty="0" smtClean="0"/>
              <a:t>The Apostle wanted to teach God’s way to obtain justification.</a:t>
            </a:r>
          </a:p>
          <a:p>
            <a:endParaRPr lang="en-US" sz="3500" b="1" dirty="0" smtClean="0"/>
          </a:p>
          <a:p>
            <a:r>
              <a:rPr lang="en-US" sz="3500" b="1" dirty="0" smtClean="0"/>
              <a:t>There were some Jews in the first century who believed and taught that man is justified by keeping the law of Moses (cf. Acts 15).</a:t>
            </a:r>
            <a:endParaRPr lang="en-US" sz="35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8</a:t>
            </a:fld>
            <a:endParaRPr lang="en-US" dirty="0"/>
          </a:p>
        </p:txBody>
      </p:sp>
    </p:spTree>
    <p:extLst>
      <p:ext uri="{BB962C8B-B14F-4D97-AF65-F5344CB8AC3E}">
        <p14:creationId xmlns:p14="http://schemas.microsoft.com/office/powerpoint/2010/main" val="1831451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a:solidFill>
            <a:schemeClr val="tx1"/>
          </a:solidFill>
        </p:spPr>
        <p:txBody>
          <a:bodyPr>
            <a:normAutofit fontScale="90000"/>
          </a:bodyPr>
          <a:lstStyle/>
          <a:p>
            <a:r>
              <a:rPr lang="en-US" b="1" dirty="0" smtClean="0">
                <a:solidFill>
                  <a:srgbClr val="FFFF00"/>
                </a:solidFill>
              </a:rPr>
              <a:t>Overview of the first seven chapters of Romans</a:t>
            </a:r>
            <a:endParaRPr lang="en-US" b="1" dirty="0">
              <a:solidFill>
                <a:srgbClr val="FFFF00"/>
              </a:solidFill>
            </a:endParaRPr>
          </a:p>
        </p:txBody>
      </p:sp>
      <p:sp>
        <p:nvSpPr>
          <p:cNvPr id="3" name="Content Placeholder 2"/>
          <p:cNvSpPr>
            <a:spLocks noGrp="1"/>
          </p:cNvSpPr>
          <p:nvPr>
            <p:ph idx="1"/>
          </p:nvPr>
        </p:nvSpPr>
        <p:spPr>
          <a:xfrm>
            <a:off x="457200" y="1752600"/>
            <a:ext cx="8229600" cy="4724400"/>
          </a:xfrm>
        </p:spPr>
        <p:txBody>
          <a:bodyPr>
            <a:noAutofit/>
          </a:bodyPr>
          <a:lstStyle/>
          <a:p>
            <a:r>
              <a:rPr lang="en-US" b="1" dirty="0" smtClean="0">
                <a:solidFill>
                  <a:srgbClr val="7030A0"/>
                </a:solidFill>
              </a:rPr>
              <a:t>Chapter one</a:t>
            </a:r>
            <a:r>
              <a:rPr lang="en-US" dirty="0" smtClean="0"/>
              <a:t>: Gentiles are lost in sin and stand in need of justification.</a:t>
            </a:r>
          </a:p>
          <a:p>
            <a:r>
              <a:rPr lang="en-US" b="1" dirty="0" smtClean="0">
                <a:solidFill>
                  <a:srgbClr val="7030A0"/>
                </a:solidFill>
              </a:rPr>
              <a:t>Chapter two</a:t>
            </a:r>
            <a:r>
              <a:rPr lang="en-US" dirty="0" smtClean="0"/>
              <a:t>: The Jews are lost in sin and stand in need of justification.</a:t>
            </a:r>
          </a:p>
          <a:p>
            <a:r>
              <a:rPr lang="en-US" b="1" dirty="0" smtClean="0">
                <a:solidFill>
                  <a:srgbClr val="7030A0"/>
                </a:solidFill>
              </a:rPr>
              <a:t>Chapter three</a:t>
            </a:r>
            <a:r>
              <a:rPr lang="en-US" dirty="0" smtClean="0"/>
              <a:t>: Gentiles and Jews are lost in sin and stand in need of justification.</a:t>
            </a:r>
          </a:p>
          <a:p>
            <a:r>
              <a:rPr lang="en-US" b="1" dirty="0" smtClean="0">
                <a:solidFill>
                  <a:srgbClr val="7030A0"/>
                </a:solidFill>
              </a:rPr>
              <a:t>Chapter four</a:t>
            </a:r>
            <a:r>
              <a:rPr lang="en-US" dirty="0" smtClean="0"/>
              <a:t>: Abraham, a powerful argument to show that justification comes through an obedient faith</a:t>
            </a: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9</a:t>
            </a:fld>
            <a:endParaRPr lang="en-US" dirty="0"/>
          </a:p>
        </p:txBody>
      </p:sp>
    </p:spTree>
    <p:extLst>
      <p:ext uri="{BB962C8B-B14F-4D97-AF65-F5344CB8AC3E}">
        <p14:creationId xmlns:p14="http://schemas.microsoft.com/office/powerpoint/2010/main" val="1710470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a:solidFill>
            <a:schemeClr val="tx1"/>
          </a:solidFill>
        </p:spPr>
        <p:txBody>
          <a:bodyPr>
            <a:normAutofit fontScale="90000"/>
          </a:bodyPr>
          <a:lstStyle/>
          <a:p>
            <a:r>
              <a:rPr lang="en-US" b="1" dirty="0" smtClean="0">
                <a:solidFill>
                  <a:srgbClr val="FFFF00"/>
                </a:solidFill>
              </a:rPr>
              <a:t>Overview of the first seven chapters of Romans</a:t>
            </a:r>
            <a:endParaRPr lang="en-US" b="1" dirty="0">
              <a:solidFill>
                <a:srgbClr val="FFFF00"/>
              </a:solidFill>
            </a:endParaRPr>
          </a:p>
        </p:txBody>
      </p:sp>
      <p:sp>
        <p:nvSpPr>
          <p:cNvPr id="3" name="Content Placeholder 2"/>
          <p:cNvSpPr>
            <a:spLocks noGrp="1"/>
          </p:cNvSpPr>
          <p:nvPr>
            <p:ph idx="1"/>
          </p:nvPr>
        </p:nvSpPr>
        <p:spPr>
          <a:xfrm>
            <a:off x="457200" y="1752600"/>
            <a:ext cx="8229600" cy="4724400"/>
          </a:xfrm>
        </p:spPr>
        <p:txBody>
          <a:bodyPr>
            <a:normAutofit/>
          </a:bodyPr>
          <a:lstStyle/>
          <a:p>
            <a:r>
              <a:rPr lang="en-US" b="1" dirty="0" smtClean="0">
                <a:solidFill>
                  <a:srgbClr val="7030A0"/>
                </a:solidFill>
              </a:rPr>
              <a:t>Chapter five and eight</a:t>
            </a:r>
            <a:r>
              <a:rPr lang="en-US" dirty="0" smtClean="0"/>
              <a:t>: The greats blessings those who have been justified enjoy in Jesus Christ.</a:t>
            </a:r>
          </a:p>
          <a:p>
            <a:r>
              <a:rPr lang="en-US" b="1" dirty="0" smtClean="0">
                <a:solidFill>
                  <a:srgbClr val="7030A0"/>
                </a:solidFill>
              </a:rPr>
              <a:t>Chapter six</a:t>
            </a:r>
            <a:r>
              <a:rPr lang="en-US" dirty="0" smtClean="0"/>
              <a:t>: The reality of sin and how the grace of God through Jesus Christ can help men to overcome sin.</a:t>
            </a:r>
          </a:p>
          <a:p>
            <a:r>
              <a:rPr lang="en-US" b="1" dirty="0" smtClean="0">
                <a:solidFill>
                  <a:srgbClr val="7030A0"/>
                </a:solidFill>
              </a:rPr>
              <a:t>Chapter seven</a:t>
            </a:r>
            <a:r>
              <a:rPr lang="en-US" dirty="0" smtClean="0"/>
              <a:t>: We are no longer living under the law of Moses but the Law of Christ.</a:t>
            </a: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10</a:t>
            </a:fld>
            <a:endParaRPr lang="en-US" dirty="0"/>
          </a:p>
        </p:txBody>
      </p:sp>
    </p:spTree>
    <p:extLst>
      <p:ext uri="{BB962C8B-B14F-4D97-AF65-F5344CB8AC3E}">
        <p14:creationId xmlns:p14="http://schemas.microsoft.com/office/powerpoint/2010/main" val="30734499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11</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500" b="1" dirty="0" smtClean="0">
                <a:solidFill>
                  <a:schemeClr val="accent4">
                    <a:lumMod val="20000"/>
                    <a:lumOff val="80000"/>
                  </a:schemeClr>
                </a:solidFill>
              </a:rPr>
              <a:t>II. Some reasons why the law of Moses cannot justify men today.</a:t>
            </a:r>
            <a:endParaRPr lang="en-US" sz="5500" b="1" dirty="0">
              <a:solidFill>
                <a:schemeClr val="accent4">
                  <a:lumMod val="20000"/>
                  <a:lumOff val="80000"/>
                </a:schemeClr>
              </a:solidFill>
            </a:endParaRPr>
          </a:p>
        </p:txBody>
      </p:sp>
    </p:spTree>
    <p:extLst>
      <p:ext uri="{BB962C8B-B14F-4D97-AF65-F5344CB8AC3E}">
        <p14:creationId xmlns:p14="http://schemas.microsoft.com/office/powerpoint/2010/main" val="3130921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38400" y="1219200"/>
            <a:ext cx="6172200" cy="4525963"/>
          </a:xfrm>
        </p:spPr>
        <p:txBody>
          <a:bodyPr>
            <a:normAutofit/>
          </a:bodyPr>
          <a:lstStyle/>
          <a:p>
            <a:pPr marL="0" indent="0" algn="ctr">
              <a:buNone/>
            </a:pPr>
            <a:r>
              <a:rPr lang="en-US" sz="4400" b="1" dirty="0" smtClean="0"/>
              <a:t>Reason # 1: </a:t>
            </a:r>
          </a:p>
          <a:p>
            <a:pPr marL="0" indent="0" algn="ctr">
              <a:buNone/>
            </a:pPr>
            <a:r>
              <a:rPr lang="en-US" sz="4400" b="1" dirty="0" smtClean="0"/>
              <a:t>The Apostles’ doctrine clearly teaches that man cannot be justified through the law of Moses.</a:t>
            </a:r>
            <a:endParaRPr lang="en-US" sz="4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12</a:t>
            </a:fld>
            <a:endParaRPr lang="en-US" dirty="0"/>
          </a:p>
        </p:txBody>
      </p:sp>
      <p:pic>
        <p:nvPicPr>
          <p:cNvPr id="8" name="Picture 4" descr="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1600200"/>
            <a:ext cx="21336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06144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b="1" dirty="0" smtClean="0">
                <a:solidFill>
                  <a:srgbClr val="FFFF00"/>
                </a:solidFill>
              </a:rPr>
              <a:t>Consider the biblical evidence</a:t>
            </a:r>
            <a:endParaRPr lang="en-US" b="1" dirty="0">
              <a:solidFill>
                <a:srgbClr val="FFFF00"/>
              </a:solidFill>
            </a:endParaRPr>
          </a:p>
        </p:txBody>
      </p:sp>
      <p:sp>
        <p:nvSpPr>
          <p:cNvPr id="3" name="Content Placeholder 2"/>
          <p:cNvSpPr>
            <a:spLocks noGrp="1"/>
          </p:cNvSpPr>
          <p:nvPr>
            <p:ph idx="1"/>
          </p:nvPr>
        </p:nvSpPr>
        <p:spPr/>
        <p:txBody>
          <a:bodyPr>
            <a:noAutofit/>
          </a:bodyPr>
          <a:lstStyle/>
          <a:p>
            <a:r>
              <a:rPr lang="en-US" sz="3100" b="1" dirty="0" smtClean="0"/>
              <a:t>Paul established this point when he was preaching at Antioch of </a:t>
            </a:r>
            <a:r>
              <a:rPr lang="en-US" sz="3100" b="1" dirty="0" err="1" smtClean="0"/>
              <a:t>Pisidia</a:t>
            </a:r>
            <a:r>
              <a:rPr lang="en-US" sz="3100" b="1" dirty="0" smtClean="0"/>
              <a:t> (cf. Acts 13:39).</a:t>
            </a:r>
          </a:p>
          <a:p>
            <a:endParaRPr lang="en-US" sz="3100" b="1" dirty="0" smtClean="0"/>
          </a:p>
          <a:p>
            <a:r>
              <a:rPr lang="en-US" sz="3100" b="1" dirty="0" smtClean="0"/>
              <a:t>Paul made the same argument when he wrote to the saints at Rome (cf. Romans 3:20, 28).</a:t>
            </a:r>
          </a:p>
          <a:p>
            <a:endParaRPr lang="en-US" sz="3100" b="1" dirty="0" smtClean="0"/>
          </a:p>
          <a:p>
            <a:r>
              <a:rPr lang="en-US" sz="3100" b="1" dirty="0" smtClean="0"/>
              <a:t>The Apostle Peter taught the same thing at the Jerusalem council (cf. Acts 15:8-11).</a:t>
            </a:r>
            <a:endParaRPr lang="en-US" sz="31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13</a:t>
            </a:fld>
            <a:endParaRPr lang="en-US" dirty="0"/>
          </a:p>
        </p:txBody>
      </p:sp>
    </p:spTree>
    <p:extLst>
      <p:ext uri="{BB962C8B-B14F-4D97-AF65-F5344CB8AC3E}">
        <p14:creationId xmlns:p14="http://schemas.microsoft.com/office/powerpoint/2010/main" val="2389904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76400"/>
            <a:ext cx="6172200" cy="3505200"/>
          </a:xfrm>
        </p:spPr>
        <p:txBody>
          <a:bodyPr>
            <a:normAutofit/>
          </a:bodyPr>
          <a:lstStyle/>
          <a:p>
            <a:pPr marL="0" indent="0" algn="ctr">
              <a:buNone/>
            </a:pPr>
            <a:r>
              <a:rPr lang="en-US" sz="4400" b="1" dirty="0" smtClean="0"/>
              <a:t>Reason # 2: </a:t>
            </a:r>
          </a:p>
          <a:p>
            <a:pPr marL="0" indent="0" algn="ctr">
              <a:buNone/>
            </a:pPr>
            <a:r>
              <a:rPr lang="en-US" sz="4400" b="1" dirty="0" smtClean="0"/>
              <a:t>Men today are not under the law of Moses, but the Law of Christ.</a:t>
            </a:r>
            <a:endParaRPr lang="en-US" sz="4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14</a:t>
            </a:fld>
            <a:endParaRPr lang="en-US" dirty="0"/>
          </a:p>
        </p:txBody>
      </p:sp>
      <p:pic>
        <p:nvPicPr>
          <p:cNvPr id="8" name="Picture 4" descr="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1600200"/>
            <a:ext cx="21336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34600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b="1" dirty="0" smtClean="0">
                <a:solidFill>
                  <a:srgbClr val="FFFF00"/>
                </a:solidFill>
              </a:rPr>
              <a:t>Consider the </a:t>
            </a:r>
            <a:r>
              <a:rPr lang="en-US" b="1" dirty="0" smtClean="0">
                <a:solidFill>
                  <a:srgbClr val="FFFF00"/>
                </a:solidFill>
              </a:rPr>
              <a:t>Biblical </a:t>
            </a:r>
            <a:r>
              <a:rPr lang="en-US" b="1" dirty="0">
                <a:solidFill>
                  <a:srgbClr val="FFFF00"/>
                </a:solidFill>
              </a:rPr>
              <a:t>E</a:t>
            </a:r>
            <a:r>
              <a:rPr lang="en-US" b="1" dirty="0" smtClean="0">
                <a:solidFill>
                  <a:srgbClr val="FFFF00"/>
                </a:solidFill>
              </a:rPr>
              <a:t>vidence</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sz="3400" b="1" dirty="0" smtClean="0"/>
              <a:t>A change of law was prophesied under the Old Testament (cf. Jeremiah 31:31-34).</a:t>
            </a:r>
          </a:p>
          <a:p>
            <a:r>
              <a:rPr lang="en-US" sz="3400" b="1" dirty="0" smtClean="0"/>
              <a:t>Moses taught that a new Prophet would come, and that people needed to listen to Him (cf. Deuteronomy 18:15-18; cf. Acts 3:22-26).</a:t>
            </a:r>
          </a:p>
          <a:p>
            <a:r>
              <a:rPr lang="en-US" sz="3400" b="1" dirty="0" smtClean="0"/>
              <a:t>God Himself taught us to listen to Jesus, not Elijah, or Moses (cf. Matthew 17:1-5).</a:t>
            </a:r>
            <a:endParaRPr lang="en-US" sz="3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15</a:t>
            </a:fld>
            <a:endParaRPr lang="en-US" dirty="0"/>
          </a:p>
        </p:txBody>
      </p:sp>
    </p:spTree>
    <p:extLst>
      <p:ext uri="{BB962C8B-B14F-4D97-AF65-F5344CB8AC3E}">
        <p14:creationId xmlns:p14="http://schemas.microsoft.com/office/powerpoint/2010/main" val="708700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b="1" dirty="0" smtClean="0">
                <a:solidFill>
                  <a:srgbClr val="FFFF00"/>
                </a:solidFill>
              </a:rPr>
              <a:t>Consider the </a:t>
            </a:r>
            <a:r>
              <a:rPr lang="en-US" b="1" dirty="0" smtClean="0">
                <a:solidFill>
                  <a:srgbClr val="FFFF00"/>
                </a:solidFill>
              </a:rPr>
              <a:t>Biblical </a:t>
            </a:r>
            <a:r>
              <a:rPr lang="en-US" b="1" dirty="0">
                <a:solidFill>
                  <a:srgbClr val="FFFF00"/>
                </a:solidFill>
              </a:rPr>
              <a:t>E</a:t>
            </a:r>
            <a:r>
              <a:rPr lang="en-US" b="1" dirty="0" smtClean="0">
                <a:solidFill>
                  <a:srgbClr val="FFFF00"/>
                </a:solidFill>
              </a:rPr>
              <a:t>vidence</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pPr marL="342900" lvl="1" indent="-342900">
              <a:buFont typeface="Arial" pitchFamily="34" charset="0"/>
              <a:buChar char="•"/>
            </a:pPr>
            <a:r>
              <a:rPr lang="en-US" b="1" dirty="0"/>
              <a:t>The truth that we no longer live under the Old Testament law was emphasized by the apostle Paul (cf. Romans 7:1-6; Galatians 4:4-5; Ephesians 2:13-16; Colossians 2:14 and Hebrews 8:7-13</a:t>
            </a:r>
            <a:r>
              <a:rPr lang="en-US" b="1" dirty="0" smtClean="0"/>
              <a:t>).</a:t>
            </a:r>
          </a:p>
          <a:p>
            <a:pPr marL="342900" lvl="1" indent="-342900">
              <a:buFont typeface="Arial" pitchFamily="34" charset="0"/>
              <a:buChar char="•"/>
            </a:pPr>
            <a:endParaRPr lang="en-US" sz="2400" b="1" dirty="0"/>
          </a:p>
          <a:p>
            <a:pPr marL="342900" lvl="1" indent="-342900">
              <a:buFont typeface="Arial" pitchFamily="34" charset="0"/>
              <a:buChar char="•"/>
            </a:pPr>
            <a:r>
              <a:rPr lang="en-US" b="1" dirty="0"/>
              <a:t>Jesus himself also made the argument that we are under His New Law, not the law of Moses (cf. Matthew 5:21-22, 27-28, 33-34, 38-39; 26:28</a:t>
            </a:r>
            <a:r>
              <a:rPr lang="en-US" b="1" dirty="0" smtClean="0"/>
              <a:t>).</a:t>
            </a:r>
          </a:p>
          <a:p>
            <a:pPr marL="342900" lvl="1" indent="-342900">
              <a:buFont typeface="Arial" pitchFamily="34" charset="0"/>
              <a:buChar char="•"/>
            </a:pPr>
            <a:endParaRPr lang="en-US" b="1" dirty="0"/>
          </a:p>
          <a:p>
            <a:pPr marL="342900" lvl="1" indent="-342900">
              <a:buFont typeface="Arial" pitchFamily="34" charset="0"/>
              <a:buChar char="•"/>
            </a:pPr>
            <a:r>
              <a:rPr lang="en-US" sz="3000" b="1" dirty="0"/>
              <a:t>Justification cannot be obtained through the law of Moses but only through Jesus Christ (cf. Galatians </a:t>
            </a:r>
            <a:r>
              <a:rPr lang="en-US" sz="3000" b="1" dirty="0" smtClean="0"/>
              <a:t>2:16; Acts 13:39).</a:t>
            </a:r>
            <a:endParaRPr lang="en-US" sz="3000" b="1" dirty="0"/>
          </a:p>
          <a:p>
            <a:pPr marL="342900" lvl="1" indent="-342900">
              <a:buFont typeface="Arial" pitchFamily="34" charset="0"/>
              <a:buChar char="•"/>
            </a:pPr>
            <a:endParaRPr lang="en-US" b="1" dirty="0"/>
          </a:p>
          <a:p>
            <a:pPr marL="342900" lvl="1" indent="-342900">
              <a:buFont typeface="Arial" pitchFamily="34" charset="0"/>
              <a:buChar char="•"/>
            </a:pPr>
            <a:endParaRPr lang="en-US" sz="2400" b="1" dirty="0"/>
          </a:p>
          <a:p>
            <a:endParaRPr lang="en-US" sz="3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16</a:t>
            </a:fld>
            <a:endParaRPr lang="en-US" dirty="0"/>
          </a:p>
        </p:txBody>
      </p:sp>
    </p:spTree>
    <p:extLst>
      <p:ext uri="{BB962C8B-B14F-4D97-AF65-F5344CB8AC3E}">
        <p14:creationId xmlns:p14="http://schemas.microsoft.com/office/powerpoint/2010/main" val="1933883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smtClean="0">
                <a:solidFill>
                  <a:srgbClr val="FFFF00"/>
                </a:solidFill>
              </a:rPr>
              <a:t>Consider the </a:t>
            </a:r>
            <a:r>
              <a:rPr lang="en-US" b="1" dirty="0" smtClean="0">
                <a:solidFill>
                  <a:srgbClr val="FFFF00"/>
                </a:solidFill>
              </a:rPr>
              <a:t>Biblical </a:t>
            </a:r>
            <a:r>
              <a:rPr lang="en-US" b="1" dirty="0">
                <a:solidFill>
                  <a:srgbClr val="FFFF00"/>
                </a:solidFill>
              </a:rPr>
              <a:t>E</a:t>
            </a:r>
            <a:r>
              <a:rPr lang="en-US" b="1" dirty="0" smtClean="0">
                <a:solidFill>
                  <a:srgbClr val="FFFF00"/>
                </a:solidFill>
              </a:rPr>
              <a:t>vidence</a:t>
            </a:r>
            <a:endParaRPr lang="en-US" b="1" dirty="0">
              <a:solidFill>
                <a:srgbClr val="FFFF00"/>
              </a:solidFill>
            </a:endParaRPr>
          </a:p>
        </p:txBody>
      </p:sp>
      <p:sp>
        <p:nvSpPr>
          <p:cNvPr id="3" name="Content Placeholder 2"/>
          <p:cNvSpPr>
            <a:spLocks noGrp="1"/>
          </p:cNvSpPr>
          <p:nvPr>
            <p:ph idx="1"/>
          </p:nvPr>
        </p:nvSpPr>
        <p:spPr>
          <a:xfrm>
            <a:off x="1524000" y="1600200"/>
            <a:ext cx="7162800" cy="4800600"/>
          </a:xfrm>
        </p:spPr>
        <p:txBody>
          <a:bodyPr>
            <a:normAutofit fontScale="92500" lnSpcReduction="20000"/>
          </a:bodyPr>
          <a:lstStyle/>
          <a:p>
            <a:pPr lvl="1"/>
            <a:r>
              <a:rPr lang="en-US" dirty="0"/>
              <a:t>Notice what Brother Wayne Jackson commented concerning this point under consideration, “This ‘justification’ status, Paul says, cannot be achieved by means of the Mosaic law. And why not? Because the Old Testament had only the offerings of animals, which could never, on an ultimate basis, remedy sin (Heb. 10:1-4). If salvation could have been accessed, strictly on the basis of Moses’ law, then Jesus died needlessly (Gal. 2:21). Christ had to function as the Lamb of God for the potential benefit of humanity in every historical period (Gal. 4:4; Heb. 9:15).</a:t>
            </a:r>
            <a:endParaRPr lang="en-US" sz="2400" dirty="0"/>
          </a:p>
          <a:p>
            <a:r>
              <a:rPr lang="en-US" sz="1900" b="1" dirty="0"/>
              <a:t>Jackson, Wayne, The Acts of the Apostles from Jerusalem to Rome, 2</a:t>
            </a:r>
            <a:r>
              <a:rPr lang="en-US" sz="1900" b="1" baseline="30000" dirty="0"/>
              <a:t>nd</a:t>
            </a:r>
            <a:r>
              <a:rPr lang="en-US" sz="1900" b="1" dirty="0"/>
              <a:t> Ed. (Stockton, California: Christian Courier Publications, p. 158-159</a:t>
            </a:r>
          </a:p>
          <a:p>
            <a:pPr marL="342900" lvl="1" indent="-342900">
              <a:buFont typeface="Arial" pitchFamily="34" charset="0"/>
              <a:buChar char="•"/>
            </a:pPr>
            <a:endParaRPr lang="en-US" b="1" dirty="0"/>
          </a:p>
          <a:p>
            <a:pPr marL="342900" lvl="1" indent="-342900">
              <a:buFont typeface="Arial" pitchFamily="34" charset="0"/>
              <a:buChar char="•"/>
            </a:pPr>
            <a:endParaRPr lang="en-US" sz="2400" b="1" dirty="0"/>
          </a:p>
          <a:p>
            <a:endParaRPr lang="en-US" sz="3400" b="1"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17</a:t>
            </a:fld>
            <a:endParaRPr lang="en-US" dirty="0"/>
          </a:p>
        </p:txBody>
      </p:sp>
      <p:pic>
        <p:nvPicPr>
          <p:cNvPr id="7" name="Picture 2" descr="http://www.christiancourier.com/assets/authors/1/normal/WJ.png?1266562031"/>
          <p:cNvPicPr>
            <a:picLocks noChangeAspect="1" noChangeArrowheads="1"/>
          </p:cNvPicPr>
          <p:nvPr/>
        </p:nvPicPr>
        <p:blipFill>
          <a:blip r:embed="rId2" cstate="print"/>
          <a:srcRect/>
          <a:stretch>
            <a:fillRect/>
          </a:stretch>
        </p:blipFill>
        <p:spPr bwMode="auto">
          <a:xfrm>
            <a:off x="527538" y="2514600"/>
            <a:ext cx="1453662" cy="2362200"/>
          </a:xfrm>
          <a:prstGeom prst="rect">
            <a:avLst/>
          </a:prstGeom>
          <a:noFill/>
        </p:spPr>
      </p:pic>
    </p:spTree>
    <p:extLst>
      <p:ext uri="{BB962C8B-B14F-4D97-AF65-F5344CB8AC3E}">
        <p14:creationId xmlns:p14="http://schemas.microsoft.com/office/powerpoint/2010/main" val="39674540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600200"/>
            <a:ext cx="6934200" cy="4800600"/>
          </a:xfrm>
        </p:spPr>
        <p:txBody>
          <a:bodyPr>
            <a:normAutofit/>
          </a:bodyPr>
          <a:lstStyle/>
          <a:p>
            <a:pPr marL="457200" lvl="1" indent="0" algn="ctr">
              <a:buNone/>
            </a:pPr>
            <a:r>
              <a:rPr lang="en-US" dirty="0"/>
              <a:t>“There is a difference between the law and the gospel. The gospel is the power of God unto salvation (Rom. 1:16), but those who would be justified by the law are fallen from grace (Gal. 5:4). Therefore, the animal sacrifices, Sabbath observance, instrumental music and other practices under the law do not constitute the pattern for us today” </a:t>
            </a:r>
            <a:endParaRPr lang="en-US" sz="2400" dirty="0"/>
          </a:p>
          <a:p>
            <a:pPr marL="0" indent="0">
              <a:buNone/>
            </a:pPr>
            <a:r>
              <a:rPr lang="en-US" sz="1500" b="1" dirty="0"/>
              <a:t>Alan E. </a:t>
            </a:r>
            <a:r>
              <a:rPr lang="en-US" sz="1500" b="1" dirty="0" err="1"/>
              <a:t>Highers</a:t>
            </a:r>
            <a:r>
              <a:rPr lang="en-US" sz="1500" b="1" dirty="0"/>
              <a:t>, The New Testament is the Pattern for Men Today, p. 296 (Rightly Dividing the Word: Volume I—General Hermeneutics, The Fourth Annual Shenandoah Lectures, editor Terry M. Hightower, 1990</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18</a:t>
            </a:fld>
            <a:endParaRPr lang="en-US" dirty="0"/>
          </a:p>
        </p:txBody>
      </p:sp>
      <p:pic>
        <p:nvPicPr>
          <p:cNvPr id="2050" name="Picture 2" descr="http://www.freed-hardeman.com/Rapidcart/Debatesmp3_files/2206_Highers_Al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457449"/>
            <a:ext cx="1520371" cy="203835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457200" y="274638"/>
            <a:ext cx="8229600" cy="1249362"/>
          </a:xfrm>
          <a:solidFill>
            <a:schemeClr val="tx1"/>
          </a:solidFill>
        </p:spPr>
        <p:txBody>
          <a:bodyPr>
            <a:normAutofit/>
          </a:bodyPr>
          <a:lstStyle/>
          <a:p>
            <a:r>
              <a:rPr lang="en-US" sz="3000" b="1" dirty="0" smtClean="0">
                <a:solidFill>
                  <a:srgbClr val="FFFF00"/>
                </a:solidFill>
              </a:rPr>
              <a:t>Alan E. </a:t>
            </a:r>
            <a:r>
              <a:rPr lang="en-US" sz="3000" b="1" dirty="0" err="1" smtClean="0">
                <a:solidFill>
                  <a:srgbClr val="FFFF00"/>
                </a:solidFill>
              </a:rPr>
              <a:t>Highers</a:t>
            </a:r>
            <a:r>
              <a:rPr lang="en-US" sz="3000" b="1" dirty="0" smtClean="0">
                <a:solidFill>
                  <a:srgbClr val="FFFF00"/>
                </a:solidFill>
              </a:rPr>
              <a:t> on the difference between the Old and the New Testament</a:t>
            </a:r>
            <a:endParaRPr lang="en-US" sz="3000" b="1" dirty="0">
              <a:solidFill>
                <a:srgbClr val="FFFF00"/>
              </a:solidFill>
            </a:endParaRPr>
          </a:p>
        </p:txBody>
      </p:sp>
    </p:spTree>
    <p:extLst>
      <p:ext uri="{BB962C8B-B14F-4D97-AF65-F5344CB8AC3E}">
        <p14:creationId xmlns:p14="http://schemas.microsoft.com/office/powerpoint/2010/main" val="38838572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1066800"/>
            <a:ext cx="5562600" cy="4724400"/>
          </a:xfrm>
        </p:spPr>
        <p:txBody>
          <a:bodyPr>
            <a:normAutofit fontScale="70000" lnSpcReduction="20000"/>
          </a:bodyPr>
          <a:lstStyle/>
          <a:p>
            <a:pPr marL="0" lvl="0" indent="0" algn="ctr">
              <a:buNone/>
            </a:pPr>
            <a:r>
              <a:rPr lang="en-US" sz="4700" b="1" dirty="0"/>
              <a:t>As we can see, there is plenty of evidence that proves we are not under the law of Moses, but under the Law of Christ</a:t>
            </a:r>
            <a:r>
              <a:rPr lang="en-US" sz="4700" b="1" dirty="0" smtClean="0"/>
              <a:t>.</a:t>
            </a:r>
          </a:p>
          <a:p>
            <a:pPr marL="0" indent="0" algn="ctr">
              <a:buNone/>
            </a:pPr>
            <a:r>
              <a:rPr lang="en-US" sz="4700" b="1" dirty="0"/>
              <a:t>Sadly to say, there are many who still believe that they are obligated to keep the law of Moses. The internal evidence from Scripture we have considered clearly teaches that this cannot be the case.</a:t>
            </a:r>
          </a:p>
          <a:p>
            <a:pPr marL="0" lvl="0" indent="0" algn="ctr">
              <a:buNone/>
            </a:pPr>
            <a:endParaRPr lang="en-US" sz="4400" b="1" dirty="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19</a:t>
            </a:fld>
            <a:endParaRPr lang="en-US" dirty="0"/>
          </a:p>
        </p:txBody>
      </p:sp>
      <p:pic>
        <p:nvPicPr>
          <p:cNvPr id="5" name="Picture 8" descr="man_preac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2590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7969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20</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4572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500" b="1" dirty="0" smtClean="0">
                <a:solidFill>
                  <a:schemeClr val="accent4">
                    <a:lumMod val="20000"/>
                    <a:lumOff val="80000"/>
                  </a:schemeClr>
                </a:solidFill>
              </a:rPr>
              <a:t>III</a:t>
            </a:r>
            <a:r>
              <a:rPr lang="en-US" sz="5500" b="1" dirty="0" smtClean="0">
                <a:solidFill>
                  <a:schemeClr val="accent4">
                    <a:lumMod val="20000"/>
                    <a:lumOff val="80000"/>
                  </a:schemeClr>
                </a:solidFill>
              </a:rPr>
              <a:t>. </a:t>
            </a:r>
            <a:r>
              <a:rPr lang="en-US" sz="5500" b="1" dirty="0" smtClean="0">
                <a:solidFill>
                  <a:schemeClr val="accent4">
                    <a:lumMod val="20000"/>
                    <a:lumOff val="80000"/>
                  </a:schemeClr>
                </a:solidFill>
              </a:rPr>
              <a:t>The Serious Consequences of Seeking Justification through the Law of Moses.</a:t>
            </a:r>
            <a:endParaRPr lang="en-US" sz="5500" b="1" dirty="0">
              <a:solidFill>
                <a:schemeClr val="accent4">
                  <a:lumMod val="20000"/>
                  <a:lumOff val="80000"/>
                </a:schemeClr>
              </a:solidFill>
            </a:endParaRPr>
          </a:p>
        </p:txBody>
      </p:sp>
    </p:spTree>
    <p:extLst>
      <p:ext uri="{BB962C8B-B14F-4D97-AF65-F5344CB8AC3E}">
        <p14:creationId xmlns:p14="http://schemas.microsoft.com/office/powerpoint/2010/main" val="17304206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5500" b="1" dirty="0"/>
              <a:t>What are the terrible consequences of seeking justification through the law of Moses?</a:t>
            </a:r>
            <a:r>
              <a:rPr lang="en-US" sz="5500" dirty="0"/>
              <a:t> </a:t>
            </a:r>
            <a:endParaRPr lang="en-US" sz="5500"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21</a:t>
            </a:fld>
            <a:endParaRPr lang="en-US" dirty="0"/>
          </a:p>
        </p:txBody>
      </p:sp>
    </p:spTree>
    <p:extLst>
      <p:ext uri="{BB962C8B-B14F-4D97-AF65-F5344CB8AC3E}">
        <p14:creationId xmlns:p14="http://schemas.microsoft.com/office/powerpoint/2010/main" val="4642982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pPr marL="0" lvl="0" indent="0" algn="ctr">
              <a:buNone/>
            </a:pPr>
            <a:r>
              <a:rPr lang="en-US" sz="3900" b="1" i="1" dirty="0">
                <a:solidFill>
                  <a:srgbClr val="C00000"/>
                </a:solidFill>
              </a:rPr>
              <a:t>Consequence # 1:</a:t>
            </a:r>
            <a:r>
              <a:rPr lang="en-US" sz="3900" i="1" dirty="0">
                <a:solidFill>
                  <a:srgbClr val="C00000"/>
                </a:solidFill>
              </a:rPr>
              <a:t> </a:t>
            </a:r>
            <a:r>
              <a:rPr lang="en-US" sz="3900" b="1" i="1" dirty="0">
                <a:solidFill>
                  <a:srgbClr val="C00000"/>
                </a:solidFill>
              </a:rPr>
              <a:t>You are guilty of teaching something that goes contrary to the Word of God</a:t>
            </a:r>
            <a:r>
              <a:rPr lang="en-US" sz="3900" b="1" i="1" dirty="0" smtClean="0">
                <a:solidFill>
                  <a:srgbClr val="C00000"/>
                </a:solidFill>
              </a:rPr>
              <a:t>.</a:t>
            </a:r>
          </a:p>
          <a:p>
            <a:pPr marL="0" lvl="0" indent="0" algn="ctr">
              <a:buNone/>
            </a:pPr>
            <a:endParaRPr lang="en-US" dirty="0"/>
          </a:p>
          <a:p>
            <a:pPr lvl="1"/>
            <a:r>
              <a:rPr lang="en-US" sz="3800" b="1" dirty="0"/>
              <a:t>The Bible nowhere teaches that justification comes through the law of Moses</a:t>
            </a:r>
            <a:r>
              <a:rPr lang="en-US" sz="3800" b="1" dirty="0" smtClean="0"/>
              <a:t>.</a:t>
            </a:r>
          </a:p>
          <a:p>
            <a:pPr lvl="1"/>
            <a:endParaRPr lang="en-US" sz="3800" b="1" dirty="0"/>
          </a:p>
          <a:p>
            <a:pPr lvl="1"/>
            <a:r>
              <a:rPr lang="en-US" sz="3800" b="1" dirty="0"/>
              <a:t>We have a great responsibility of teaching only that which God authorizes in His Word (cf. 1 Peter 4:11; Titus 2:1; Colossians 3:17). </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22</a:t>
            </a:fld>
            <a:endParaRPr lang="en-US" dirty="0"/>
          </a:p>
        </p:txBody>
      </p:sp>
    </p:spTree>
    <p:extLst>
      <p:ext uri="{BB962C8B-B14F-4D97-AF65-F5344CB8AC3E}">
        <p14:creationId xmlns:p14="http://schemas.microsoft.com/office/powerpoint/2010/main" val="7087004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315200" cy="4525963"/>
          </a:xfrm>
        </p:spPr>
        <p:txBody>
          <a:bodyPr>
            <a:normAutofit fontScale="85000" lnSpcReduction="10000"/>
          </a:bodyPr>
          <a:lstStyle/>
          <a:p>
            <a:pPr marL="914400" lvl="2" indent="0" algn="ctr">
              <a:buNone/>
            </a:pPr>
            <a:r>
              <a:rPr lang="en-US" sz="4400" b="1" dirty="0"/>
              <a:t>To teach something the Bible does not teach is to be guilty of perverting the Scriptures. This is exactly what some Jews were doing! An anathema awaits those who pervert the gospel of Christ </a:t>
            </a:r>
            <a:r>
              <a:rPr lang="en-US" sz="4400" b="1" dirty="0" smtClean="0"/>
              <a:t>(cf. </a:t>
            </a:r>
            <a:r>
              <a:rPr lang="en-US" sz="4400" b="1" dirty="0"/>
              <a:t>Galatians 1:6-9</a:t>
            </a:r>
            <a:r>
              <a:rPr lang="en-US" sz="4400" b="1" dirty="0" smtClean="0"/>
              <a:t>).</a:t>
            </a:r>
          </a:p>
          <a:p>
            <a:pPr marL="914400" lvl="2" indent="0">
              <a:buNone/>
            </a:pPr>
            <a:endParaRPr lang="en-US" sz="2000" dirty="0"/>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23</a:t>
            </a:fld>
            <a:endParaRPr lang="en-US" dirty="0"/>
          </a:p>
        </p:txBody>
      </p:sp>
    </p:spTree>
    <p:extLst>
      <p:ext uri="{BB962C8B-B14F-4D97-AF65-F5344CB8AC3E}">
        <p14:creationId xmlns:p14="http://schemas.microsoft.com/office/powerpoint/2010/main" val="3932796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pPr lvl="0" algn="ctr"/>
            <a:r>
              <a:rPr lang="en-US" sz="4400" b="1" i="1" dirty="0">
                <a:solidFill>
                  <a:srgbClr val="C00000"/>
                </a:solidFill>
              </a:rPr>
              <a:t>Consequence # 2</a:t>
            </a:r>
            <a:r>
              <a:rPr lang="en-US" sz="4400" i="1" dirty="0">
                <a:solidFill>
                  <a:srgbClr val="C00000"/>
                </a:solidFill>
              </a:rPr>
              <a:t>: </a:t>
            </a:r>
            <a:r>
              <a:rPr lang="en-US" sz="4400" b="1" i="1" dirty="0">
                <a:solidFill>
                  <a:srgbClr val="C00000"/>
                </a:solidFill>
              </a:rPr>
              <a:t>You would have committed spiritual adultery</a:t>
            </a:r>
            <a:r>
              <a:rPr lang="en-US" sz="4400" b="1" i="1" dirty="0" smtClean="0">
                <a:solidFill>
                  <a:srgbClr val="C00000"/>
                </a:solidFill>
              </a:rPr>
              <a:t>.</a:t>
            </a:r>
          </a:p>
          <a:p>
            <a:pPr lvl="0"/>
            <a:endParaRPr lang="en-US" sz="2800" dirty="0"/>
          </a:p>
          <a:p>
            <a:pPr lvl="1"/>
            <a:r>
              <a:rPr lang="en-US" b="1" dirty="0"/>
              <a:t>The Bible teaches that if you try to keep the law of Moses, you are guilty of spiritual adultery (cf. Romans 7). Paul argued that we are married to Christ, and not to Moses (vs. 4</a:t>
            </a:r>
            <a:r>
              <a:rPr lang="en-US" b="1" dirty="0" smtClean="0"/>
              <a:t>).</a:t>
            </a:r>
          </a:p>
          <a:p>
            <a:pPr marL="457200" lvl="1" indent="0">
              <a:buNone/>
            </a:pPr>
            <a:endParaRPr lang="en-US" sz="2400" b="1" dirty="0"/>
          </a:p>
          <a:p>
            <a:pPr lvl="1"/>
            <a:r>
              <a:rPr lang="en-US" b="1" dirty="0"/>
              <a:t>Spiritual adultery takes place when we forsake God to go after others things that go contrary to His will (cf. James 4:4).</a:t>
            </a:r>
            <a:endParaRPr lang="en-US" sz="2400" b="1" dirty="0"/>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24</a:t>
            </a:fld>
            <a:endParaRPr lang="en-US" dirty="0"/>
          </a:p>
        </p:txBody>
      </p:sp>
    </p:spTree>
    <p:extLst>
      <p:ext uri="{BB962C8B-B14F-4D97-AF65-F5344CB8AC3E}">
        <p14:creationId xmlns:p14="http://schemas.microsoft.com/office/powerpoint/2010/main" val="3883857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fontScale="92500" lnSpcReduction="10000"/>
          </a:bodyPr>
          <a:lstStyle/>
          <a:p>
            <a:pPr lvl="0" algn="ctr"/>
            <a:r>
              <a:rPr lang="en-US" b="1" i="1" dirty="0">
                <a:solidFill>
                  <a:srgbClr val="C00000"/>
                </a:solidFill>
              </a:rPr>
              <a:t>Consequence # 3</a:t>
            </a:r>
            <a:r>
              <a:rPr lang="en-US" i="1" dirty="0">
                <a:solidFill>
                  <a:srgbClr val="C00000"/>
                </a:solidFill>
              </a:rPr>
              <a:t>: </a:t>
            </a:r>
            <a:r>
              <a:rPr lang="en-US" b="1" i="1" dirty="0">
                <a:solidFill>
                  <a:srgbClr val="C00000"/>
                </a:solidFill>
              </a:rPr>
              <a:t>Christ would have died in vain if justification </a:t>
            </a:r>
            <a:r>
              <a:rPr lang="en-US" b="1" i="1" dirty="0" smtClean="0">
                <a:solidFill>
                  <a:srgbClr val="C00000"/>
                </a:solidFill>
              </a:rPr>
              <a:t>came </a:t>
            </a:r>
            <a:r>
              <a:rPr lang="en-US" b="1" i="1" dirty="0">
                <a:solidFill>
                  <a:srgbClr val="C00000"/>
                </a:solidFill>
              </a:rPr>
              <a:t>through the law of Moses</a:t>
            </a:r>
            <a:r>
              <a:rPr lang="en-US" b="1" i="1" dirty="0" smtClean="0">
                <a:solidFill>
                  <a:srgbClr val="C00000"/>
                </a:solidFill>
              </a:rPr>
              <a:t>.</a:t>
            </a:r>
          </a:p>
          <a:p>
            <a:pPr marL="0" lvl="0" indent="0" algn="ctr">
              <a:buNone/>
            </a:pPr>
            <a:endParaRPr lang="en-US" sz="1700" dirty="0">
              <a:solidFill>
                <a:srgbClr val="C00000"/>
              </a:solidFill>
            </a:endParaRPr>
          </a:p>
          <a:p>
            <a:pPr lvl="1"/>
            <a:r>
              <a:rPr lang="en-US" dirty="0"/>
              <a:t>This is what you and I would be teaching if we argued that justification </a:t>
            </a:r>
            <a:r>
              <a:rPr lang="en-US" dirty="0" smtClean="0"/>
              <a:t>came </a:t>
            </a:r>
            <a:r>
              <a:rPr lang="en-US" dirty="0"/>
              <a:t>through the law of Moses and not through Christ’s Law</a:t>
            </a:r>
            <a:r>
              <a:rPr lang="en-US" dirty="0" smtClean="0"/>
              <a:t>.</a:t>
            </a:r>
          </a:p>
          <a:p>
            <a:pPr marL="457200" lvl="1" indent="0">
              <a:buNone/>
            </a:pPr>
            <a:endParaRPr lang="en-US" sz="2400" dirty="0"/>
          </a:p>
          <a:p>
            <a:pPr lvl="1"/>
            <a:r>
              <a:rPr lang="en-US" dirty="0"/>
              <a:t>This is the argument that Paul conveyed to the Galatians (cf. Galatians 2:20-21</a:t>
            </a:r>
            <a:r>
              <a:rPr lang="en-US" dirty="0" smtClean="0"/>
              <a:t>).</a:t>
            </a:r>
          </a:p>
          <a:p>
            <a:pPr marL="457200" lvl="1" indent="0">
              <a:buNone/>
            </a:pPr>
            <a:endParaRPr lang="en-US" sz="2400" dirty="0"/>
          </a:p>
          <a:p>
            <a:pPr lvl="1"/>
            <a:r>
              <a:rPr lang="en-US" dirty="0"/>
              <a:t>Christ’s death had the purpose of establishing a New Covenant so that man can be justified through His Law, and not the law of Moses. To say that man can obtain justification through the law of Moses is to say that what Christ did on the cross was in vain.</a:t>
            </a:r>
            <a:r>
              <a:rPr lang="en-US" b="1" dirty="0"/>
              <a:t> This certainly cannot be the case.</a:t>
            </a:r>
            <a:endParaRPr lang="en-US" sz="2400" b="1" dirty="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25</a:t>
            </a:fld>
            <a:endParaRPr lang="en-US" dirty="0"/>
          </a:p>
        </p:txBody>
      </p:sp>
    </p:spTree>
    <p:extLst>
      <p:ext uri="{BB962C8B-B14F-4D97-AF65-F5344CB8AC3E}">
        <p14:creationId xmlns:p14="http://schemas.microsoft.com/office/powerpoint/2010/main" val="464298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lvl="0" indent="0" algn="ctr">
              <a:buNone/>
            </a:pPr>
            <a:r>
              <a:rPr lang="en-US" sz="3300" b="1" i="1" dirty="0">
                <a:solidFill>
                  <a:srgbClr val="C00000"/>
                </a:solidFill>
              </a:rPr>
              <a:t>Consequence #4:</a:t>
            </a:r>
            <a:r>
              <a:rPr lang="en-US" sz="3300" dirty="0">
                <a:solidFill>
                  <a:srgbClr val="C00000"/>
                </a:solidFill>
              </a:rPr>
              <a:t>  </a:t>
            </a:r>
            <a:r>
              <a:rPr lang="en-US" sz="3300" b="1" i="1" dirty="0">
                <a:solidFill>
                  <a:srgbClr val="C00000"/>
                </a:solidFill>
              </a:rPr>
              <a:t>Man would have to keep the whole law of Moses</a:t>
            </a:r>
            <a:r>
              <a:rPr lang="en-US" sz="3300" b="1" i="1" dirty="0" smtClean="0">
                <a:solidFill>
                  <a:srgbClr val="C00000"/>
                </a:solidFill>
              </a:rPr>
              <a:t>.</a:t>
            </a:r>
          </a:p>
          <a:p>
            <a:pPr marL="0" lvl="0" indent="0" algn="ctr">
              <a:buNone/>
            </a:pPr>
            <a:endParaRPr lang="en-US" sz="3300" dirty="0">
              <a:solidFill>
                <a:srgbClr val="C00000"/>
              </a:solidFill>
            </a:endParaRPr>
          </a:p>
          <a:p>
            <a:pPr lvl="1"/>
            <a:r>
              <a:rPr lang="en-US" sz="3000" b="1" dirty="0"/>
              <a:t>This is what Paul conveyed to the Galatians</a:t>
            </a:r>
            <a:r>
              <a:rPr lang="en-US" sz="3000" b="1" dirty="0" smtClean="0"/>
              <a:t>:</a:t>
            </a:r>
          </a:p>
          <a:p>
            <a:pPr lvl="1"/>
            <a:endParaRPr lang="en-US" sz="2400" dirty="0"/>
          </a:p>
          <a:p>
            <a:pPr marL="457200" lvl="1" indent="0" algn="ctr">
              <a:buNone/>
            </a:pPr>
            <a:r>
              <a:rPr lang="en-US" sz="3000" dirty="0"/>
              <a:t>“For as many as are of the works of the law are under a curse: for it is written, </a:t>
            </a:r>
            <a:r>
              <a:rPr lang="en-US" sz="3000" b="1" dirty="0"/>
              <a:t>cursed is every one who </a:t>
            </a:r>
            <a:r>
              <a:rPr lang="en-US" sz="3000" b="1" dirty="0" err="1"/>
              <a:t>continueth</a:t>
            </a:r>
            <a:r>
              <a:rPr lang="en-US" sz="3000" b="1" dirty="0"/>
              <a:t> not in all things that are written in the book of the law, to do them</a:t>
            </a:r>
            <a:r>
              <a:rPr lang="en-US" sz="3000" dirty="0"/>
              <a:t>” (Galatians </a:t>
            </a:r>
            <a:r>
              <a:rPr lang="en-US" sz="3000" dirty="0" smtClean="0"/>
              <a:t>3:10; Deuteronomy 27:26, </a:t>
            </a:r>
            <a:r>
              <a:rPr lang="en-US" sz="3000" dirty="0"/>
              <a:t>emp. added).</a:t>
            </a:r>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26</a:t>
            </a:fld>
            <a:endParaRPr lang="en-US" dirty="0"/>
          </a:p>
        </p:txBody>
      </p:sp>
    </p:spTree>
    <p:extLst>
      <p:ext uri="{BB962C8B-B14F-4D97-AF65-F5344CB8AC3E}">
        <p14:creationId xmlns:p14="http://schemas.microsoft.com/office/powerpoint/2010/main" val="708700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lvl="0" indent="0" algn="ctr">
              <a:buNone/>
            </a:pPr>
            <a:r>
              <a:rPr lang="en-US" sz="4400" b="1" i="1" dirty="0">
                <a:solidFill>
                  <a:srgbClr val="C00000"/>
                </a:solidFill>
              </a:rPr>
              <a:t>Consequence # 5:</a:t>
            </a:r>
            <a:r>
              <a:rPr lang="en-US" sz="4400" dirty="0">
                <a:solidFill>
                  <a:srgbClr val="C00000"/>
                </a:solidFill>
              </a:rPr>
              <a:t> </a:t>
            </a:r>
            <a:r>
              <a:rPr lang="en-US" sz="4400" b="1" i="1" dirty="0">
                <a:solidFill>
                  <a:srgbClr val="C00000"/>
                </a:solidFill>
              </a:rPr>
              <a:t>Salvation is lost</a:t>
            </a:r>
            <a:r>
              <a:rPr lang="en-US" sz="4400" b="1" i="1" dirty="0" smtClean="0">
                <a:solidFill>
                  <a:srgbClr val="C00000"/>
                </a:solidFill>
              </a:rPr>
              <a:t>.</a:t>
            </a:r>
          </a:p>
          <a:p>
            <a:pPr marL="0" lvl="0" indent="0" algn="ctr">
              <a:buNone/>
            </a:pPr>
            <a:endParaRPr lang="en-US" sz="2200" dirty="0">
              <a:solidFill>
                <a:srgbClr val="C00000"/>
              </a:solidFill>
            </a:endParaRPr>
          </a:p>
          <a:p>
            <a:pPr lvl="1"/>
            <a:r>
              <a:rPr lang="en-US" sz="3000" b="1" dirty="0"/>
              <a:t>There is no salvation whatsoever to those who are trying to be justified through the law of Moses</a:t>
            </a:r>
            <a:r>
              <a:rPr lang="en-US" sz="3000" b="1" dirty="0" smtClean="0"/>
              <a:t>:</a:t>
            </a:r>
          </a:p>
          <a:p>
            <a:pPr lvl="1"/>
            <a:endParaRPr lang="en-US" sz="2400" dirty="0"/>
          </a:p>
          <a:p>
            <a:pPr marL="457200" lvl="1" indent="0" algn="ctr">
              <a:buNone/>
            </a:pPr>
            <a:r>
              <a:rPr lang="en-US" sz="4000" dirty="0"/>
              <a:t>“Ye are severed from Christ, ye who would be justified by the law; </a:t>
            </a:r>
            <a:r>
              <a:rPr lang="en-US" sz="4000" b="1" dirty="0"/>
              <a:t>ye are fallen away from</a:t>
            </a:r>
            <a:r>
              <a:rPr lang="en-US" sz="4000" dirty="0"/>
              <a:t> </a:t>
            </a:r>
            <a:r>
              <a:rPr lang="en-US" sz="4000" b="1" dirty="0"/>
              <a:t>grace</a:t>
            </a:r>
            <a:r>
              <a:rPr lang="en-US" sz="4000" dirty="0"/>
              <a:t> (Galatians 5:4, emp. added).</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27</a:t>
            </a:fld>
            <a:endParaRPr lang="en-US" dirty="0"/>
          </a:p>
        </p:txBody>
      </p:sp>
    </p:spTree>
    <p:extLst>
      <p:ext uri="{BB962C8B-B14F-4D97-AF65-F5344CB8AC3E}">
        <p14:creationId xmlns:p14="http://schemas.microsoft.com/office/powerpoint/2010/main" val="3932796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828800"/>
          </a:xfrm>
          <a:solidFill>
            <a:schemeClr val="tx1"/>
          </a:solidFill>
        </p:spPr>
        <p:txBody>
          <a:bodyPr>
            <a:normAutofit/>
          </a:bodyPr>
          <a:lstStyle/>
          <a:p>
            <a:r>
              <a:rPr lang="en-US" sz="3600" b="1" dirty="0" smtClean="0">
                <a:solidFill>
                  <a:srgbClr val="FFFF00"/>
                </a:solidFill>
              </a:rPr>
              <a:t>B.W. Johnson</a:t>
            </a:r>
            <a:br>
              <a:rPr lang="en-US" sz="3600" b="1" dirty="0" smtClean="0">
                <a:solidFill>
                  <a:srgbClr val="FFFF00"/>
                </a:solidFill>
              </a:rPr>
            </a:br>
            <a:r>
              <a:rPr lang="en-US" sz="3600" b="1" dirty="0" smtClean="0">
                <a:solidFill>
                  <a:srgbClr val="FFFF00"/>
                </a:solidFill>
              </a:rPr>
              <a:t>People’s New Testament Explanatory Notes</a:t>
            </a:r>
            <a:endParaRPr lang="en-US" sz="3600" b="1" dirty="0">
              <a:solidFill>
                <a:srgbClr val="FFFF00"/>
              </a:solidFill>
            </a:endParaRPr>
          </a:p>
        </p:txBody>
      </p:sp>
      <p:sp>
        <p:nvSpPr>
          <p:cNvPr id="3" name="Content Placeholder 2"/>
          <p:cNvSpPr>
            <a:spLocks noGrp="1"/>
          </p:cNvSpPr>
          <p:nvPr>
            <p:ph idx="1"/>
          </p:nvPr>
        </p:nvSpPr>
        <p:spPr>
          <a:xfrm>
            <a:off x="1524000" y="2514600"/>
            <a:ext cx="7162800" cy="3810000"/>
          </a:xfrm>
        </p:spPr>
        <p:txBody>
          <a:bodyPr>
            <a:normAutofit lnSpcReduction="10000"/>
          </a:bodyPr>
          <a:lstStyle/>
          <a:p>
            <a:pPr marL="0" lvl="1" indent="0" algn="ctr">
              <a:buNone/>
            </a:pPr>
            <a:r>
              <a:rPr lang="en-US" sz="3300" dirty="0" smtClean="0"/>
              <a:t>“</a:t>
            </a:r>
            <a:r>
              <a:rPr lang="en-US" sz="3300" dirty="0"/>
              <a:t>Their circumcision, under the circumstances, would be the sign of their submission to the law of Moses. They, Gentile Christians, could not thus become Jews and remain Christians. It would be a proof of trust in Moses rather than Christ, in the law rather than in the gospel”</a:t>
            </a:r>
            <a:r>
              <a:rPr lang="en-US" sz="3300" i="1" dirty="0"/>
              <a:t> (p. 179).</a:t>
            </a:r>
            <a:endParaRPr lang="en-US" sz="3300" dirty="0"/>
          </a:p>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28</a:t>
            </a:fld>
            <a:endParaRPr lang="en-US" dirty="0"/>
          </a:p>
        </p:txBody>
      </p:sp>
      <p:pic>
        <p:nvPicPr>
          <p:cNvPr id="3074" name="Picture 2" descr="http://pics.librarything.com/picsizes/11/08/110824fc2791717597746555251434d414f45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32" y="3429000"/>
            <a:ext cx="1333500" cy="189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857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1" indent="0" algn="ctr">
              <a:buNone/>
            </a:pPr>
            <a:r>
              <a:rPr lang="en-US" sz="4500" dirty="0"/>
              <a:t>You can be the best person in the entire world, but if you seek to be justified through the law of Moses, you have lost everything.</a:t>
            </a:r>
          </a:p>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29</a:t>
            </a:fld>
            <a:endParaRPr lang="en-US" dirty="0"/>
          </a:p>
        </p:txBody>
      </p:sp>
    </p:spTree>
    <p:extLst>
      <p:ext uri="{BB962C8B-B14F-4D97-AF65-F5344CB8AC3E}">
        <p14:creationId xmlns:p14="http://schemas.microsoft.com/office/powerpoint/2010/main" val="464298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30</a:t>
            </a:fld>
            <a:endParaRPr lang="en-US" dirty="0"/>
          </a:p>
        </p:txBody>
      </p:sp>
      <p:pic>
        <p:nvPicPr>
          <p:cNvPr id="7" name="Picture 2" descr="C:\Users\Willie\Pictures\Alvarenga, PowerPoint Pictures &amp; Sermons\Pictures for PowerPoint\bible5.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a:xfrm>
            <a:off x="4572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6000" b="1" dirty="0" smtClean="0">
                <a:solidFill>
                  <a:schemeClr val="accent4">
                    <a:lumMod val="20000"/>
                    <a:lumOff val="80000"/>
                  </a:schemeClr>
                </a:solidFill>
              </a:rPr>
              <a:t>IV</a:t>
            </a:r>
            <a:r>
              <a:rPr lang="en-US" sz="6000" b="1" dirty="0" smtClean="0">
                <a:solidFill>
                  <a:schemeClr val="accent4">
                    <a:lumMod val="20000"/>
                    <a:lumOff val="80000"/>
                  </a:schemeClr>
                </a:solidFill>
              </a:rPr>
              <a:t>. The Location &amp; Manner of True Justification.</a:t>
            </a:r>
            <a:endParaRPr lang="en-US" sz="6000" b="1" dirty="0">
              <a:solidFill>
                <a:schemeClr val="accent4">
                  <a:lumMod val="20000"/>
                  <a:lumOff val="80000"/>
                </a:schemeClr>
              </a:solidFill>
            </a:endParaRPr>
          </a:p>
        </p:txBody>
      </p:sp>
    </p:spTree>
    <p:extLst>
      <p:ext uri="{BB962C8B-B14F-4D97-AF65-F5344CB8AC3E}">
        <p14:creationId xmlns:p14="http://schemas.microsoft.com/office/powerpoint/2010/main" val="6514671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31</a:t>
            </a:fld>
            <a:endParaRPr lang="en-US" dirty="0"/>
          </a:p>
        </p:txBody>
      </p:sp>
    </p:spTree>
    <p:extLst>
      <p:ext uri="{BB962C8B-B14F-4D97-AF65-F5344CB8AC3E}">
        <p14:creationId xmlns:p14="http://schemas.microsoft.com/office/powerpoint/2010/main" val="2403777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fld id="{14CB1CAA-32CD-4B55-B92A-B8F0843CACF4}" type="datetime2">
              <a:rPr lang="en-US" smtClean="0"/>
              <a:t>Wednesday, January 04, 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32</a:t>
            </a:fld>
            <a:endParaRPr lang="en-US" dirty="0"/>
          </a:p>
        </p:txBody>
      </p:sp>
    </p:spTree>
    <p:extLst>
      <p:ext uri="{BB962C8B-B14F-4D97-AF65-F5344CB8AC3E}">
        <p14:creationId xmlns:p14="http://schemas.microsoft.com/office/powerpoint/2010/main" val="639919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33</a:t>
            </a:fld>
            <a:endParaRPr lang="en-US" dirty="0"/>
          </a:p>
        </p:txBody>
      </p:sp>
      <p:pic>
        <p:nvPicPr>
          <p:cNvPr id="1026" name="Picture 2" descr="http://gaslamppost.files.wordpress.com/2011/10/ten-commandments1.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57200" y="1874837"/>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800" b="1" dirty="0" smtClean="0">
                <a:solidFill>
                  <a:schemeClr val="accent4">
                    <a:lumMod val="20000"/>
                    <a:lumOff val="80000"/>
                  </a:schemeClr>
                </a:solidFill>
              </a:rPr>
              <a:t>Are We Justified by the Law of Moses?</a:t>
            </a:r>
          </a:p>
          <a:p>
            <a:pPr marL="0" indent="0" algn="ctr">
              <a:buFont typeface="Arial" pitchFamily="34" charset="0"/>
              <a:buNone/>
            </a:pPr>
            <a:r>
              <a:rPr lang="en-US" sz="4800" b="1" dirty="0" smtClean="0">
                <a:solidFill>
                  <a:schemeClr val="accent4">
                    <a:lumMod val="20000"/>
                    <a:lumOff val="80000"/>
                  </a:schemeClr>
                </a:solidFill>
              </a:rPr>
              <a:t>By </a:t>
            </a:r>
          </a:p>
          <a:p>
            <a:pPr marL="0" indent="0" algn="ctr">
              <a:buFont typeface="Arial" pitchFamily="34" charset="0"/>
              <a:buNone/>
            </a:pPr>
            <a:r>
              <a:rPr lang="en-US" sz="4800" b="1" dirty="0" smtClean="0">
                <a:solidFill>
                  <a:schemeClr val="accent4">
                    <a:lumMod val="20000"/>
                    <a:lumOff val="80000"/>
                  </a:schemeClr>
                </a:solidFill>
              </a:rPr>
              <a:t>Willie Alvarenga</a:t>
            </a:r>
            <a:endParaRPr lang="en-US" sz="4800" b="1" dirty="0">
              <a:solidFill>
                <a:schemeClr val="accent4">
                  <a:lumMod val="20000"/>
                  <a:lumOff val="80000"/>
                </a:schemeClr>
              </a:solidFill>
            </a:endParaRPr>
          </a:p>
        </p:txBody>
      </p:sp>
    </p:spTree>
    <p:extLst>
      <p:ext uri="{BB962C8B-B14F-4D97-AF65-F5344CB8AC3E}">
        <p14:creationId xmlns:p14="http://schemas.microsoft.com/office/powerpoint/2010/main" val="3932796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34</a:t>
            </a:fld>
            <a:endParaRPr lang="en-US" dirty="0"/>
          </a:p>
        </p:txBody>
      </p:sp>
    </p:spTree>
    <p:extLst>
      <p:ext uri="{BB962C8B-B14F-4D97-AF65-F5344CB8AC3E}">
        <p14:creationId xmlns:p14="http://schemas.microsoft.com/office/powerpoint/2010/main" val="3883857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35</a:t>
            </a:fld>
            <a:endParaRPr lang="en-US" dirty="0"/>
          </a:p>
        </p:txBody>
      </p:sp>
    </p:spTree>
    <p:extLst>
      <p:ext uri="{BB962C8B-B14F-4D97-AF65-F5344CB8AC3E}">
        <p14:creationId xmlns:p14="http://schemas.microsoft.com/office/powerpoint/2010/main" val="464298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TotalTime>
  <Words>1603</Words>
  <Application>Microsoft Office PowerPoint</Application>
  <PresentationFormat>On-screen Show (4:3)</PresentationFormat>
  <Paragraphs>138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PowerPoint Presentation</vt:lpstr>
      <vt:lpstr>Overview of our lesson:</vt:lpstr>
      <vt:lpstr>PowerPoint Presentation</vt:lpstr>
      <vt:lpstr>PowerPoint Presentation</vt:lpstr>
      <vt:lpstr>PowerPoint Presentation</vt:lpstr>
      <vt:lpstr>What is the central theme of the Book of Romans?</vt:lpstr>
      <vt:lpstr>Why did the Apostle Paul write Romans and Galatians?</vt:lpstr>
      <vt:lpstr>Overview of the first seven chapters of Romans</vt:lpstr>
      <vt:lpstr>Overview of the first seven chapters of Romans</vt:lpstr>
      <vt:lpstr>PowerPoint Presentation</vt:lpstr>
      <vt:lpstr>PowerPoint Presentation</vt:lpstr>
      <vt:lpstr>Consider the biblical evidence</vt:lpstr>
      <vt:lpstr>PowerPoint Presentation</vt:lpstr>
      <vt:lpstr>Consider the Biblical Evidence</vt:lpstr>
      <vt:lpstr>Consider the Biblical Evidence</vt:lpstr>
      <vt:lpstr>Consider the Biblical Evidence</vt:lpstr>
      <vt:lpstr>Alan E. Highers on the difference between the Old and the New Testament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B.W. Johnson People’s New Testament Explanatory Notes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Willie Alvarenga</dc:creator>
  <cp:lastModifiedBy>Willie Alvarenga</cp:lastModifiedBy>
  <cp:revision>11</cp:revision>
  <dcterms:created xsi:type="dcterms:W3CDTF">2011-12-29T19:17:22Z</dcterms:created>
  <dcterms:modified xsi:type="dcterms:W3CDTF">2012-01-04T20:39:32Z</dcterms:modified>
</cp:coreProperties>
</file>